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40"/>
  </p:notesMasterIdLst>
  <p:sldIdLst>
    <p:sldId id="256" r:id="rId4"/>
    <p:sldId id="259" r:id="rId5"/>
    <p:sldId id="258" r:id="rId6"/>
    <p:sldId id="329" r:id="rId7"/>
    <p:sldId id="33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3" r:id="rId17"/>
    <p:sldId id="331" r:id="rId18"/>
    <p:sldId id="332" r:id="rId19"/>
    <p:sldId id="333" r:id="rId20"/>
    <p:sldId id="282" r:id="rId21"/>
    <p:sldId id="283" r:id="rId22"/>
    <p:sldId id="311" r:id="rId23"/>
    <p:sldId id="310" r:id="rId24"/>
    <p:sldId id="284" r:id="rId25"/>
    <p:sldId id="285" r:id="rId26"/>
    <p:sldId id="286" r:id="rId27"/>
    <p:sldId id="324" r:id="rId28"/>
    <p:sldId id="328" r:id="rId29"/>
    <p:sldId id="288" r:id="rId30"/>
    <p:sldId id="289" r:id="rId31"/>
    <p:sldId id="290" r:id="rId32"/>
    <p:sldId id="320" r:id="rId33"/>
    <p:sldId id="319" r:id="rId34"/>
    <p:sldId id="323" r:id="rId35"/>
    <p:sldId id="326" r:id="rId36"/>
    <p:sldId id="291" r:id="rId37"/>
    <p:sldId id="327" r:id="rId38"/>
    <p:sldId id="325" r:id="rId3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5F5F5F"/>
    <a:srgbClr val="666633"/>
    <a:srgbClr val="008000"/>
    <a:srgbClr val="FFCC66"/>
    <a:srgbClr val="FFCC99"/>
    <a:srgbClr val="FF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94671" autoAdjust="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iPU\Desktop\Projecte\Libro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iPU\Desktop\Projecte\Libro1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222222222222221E-2"/>
          <c:y val="6.4814814814814811E-2"/>
          <c:w val="0.73311176727909011"/>
          <c:h val="0.8981481481481481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222222222222221E-2"/>
          <c:y val="5.0925925925925923E-2"/>
          <c:w val="0.73311176727909011"/>
          <c:h val="0.8981481481481481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194444444444443E-2"/>
          <c:y val="2.5462962962962962E-2"/>
          <c:w val="0.70605621172353461"/>
          <c:h val="0.86111111111111116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accent3"/>
              </a:solidFill>
            </c:spPr>
          </c:dPt>
          <c:dPt>
            <c:idx val="2"/>
            <c:bubble3D val="0"/>
            <c:spPr>
              <a:solidFill>
                <a:schemeClr val="accent4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chemeClr val="accent2"/>
              </a:solidFill>
            </c:spPr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6.4345800524934382E-2"/>
                  <c:y val="7.2433654126567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1276684164479438E-2"/>
                  <c:y val="1.9925269757946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0846456692913362E-2"/>
                  <c:y val="-1.6609434237386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973534558180227E-2"/>
                  <c:y val="-4.0626275882181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3608048993875765E-2"/>
                  <c:y val="-2.747885680956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Hoja1!$H$11:$H$16</c:f>
              <c:strCache>
                <c:ptCount val="6"/>
                <c:pt idx="0">
                  <c:v>Zona urbana</c:v>
                </c:pt>
                <c:pt idx="1">
                  <c:v>Matollar</c:v>
                </c:pt>
                <c:pt idx="2">
                  <c:v>Bosc</c:v>
                </c:pt>
                <c:pt idx="3">
                  <c:v>Prat</c:v>
                </c:pt>
                <c:pt idx="4">
                  <c:v>Mezquital</c:v>
                </c:pt>
                <c:pt idx="5">
                  <c:v>Agricultura</c:v>
                </c:pt>
              </c:strCache>
            </c:strRef>
          </c:cat>
          <c:val>
            <c:numRef>
              <c:f>Hoja1!$I$11:$I$16</c:f>
              <c:numCache>
                <c:formatCode>0.00%</c:formatCode>
                <c:ptCount val="6"/>
                <c:pt idx="0">
                  <c:v>1E-3</c:v>
                </c:pt>
                <c:pt idx="1">
                  <c:v>0.90800000000000003</c:v>
                </c:pt>
                <c:pt idx="2" formatCode="0%">
                  <c:v>0.05</c:v>
                </c:pt>
                <c:pt idx="3">
                  <c:v>1.4E-2</c:v>
                </c:pt>
                <c:pt idx="4">
                  <c:v>2E-3</c:v>
                </c:pt>
                <c:pt idx="5">
                  <c:v>2.4E-2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222222222222221E-2"/>
          <c:y val="5.0925925925925923E-2"/>
          <c:w val="0.73311176727909011"/>
          <c:h val="0.89814814814814814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accent3"/>
              </a:solidFill>
            </c:spPr>
          </c:dPt>
          <c:dPt>
            <c:idx val="2"/>
            <c:bubble3D val="0"/>
            <c:spPr>
              <a:solidFill>
                <a:schemeClr val="accent4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Hoja1!$H$5:$H$8</c:f>
              <c:strCache>
                <c:ptCount val="4"/>
                <c:pt idx="0">
                  <c:v>Zona urbana</c:v>
                </c:pt>
                <c:pt idx="1">
                  <c:v>Matollar</c:v>
                </c:pt>
                <c:pt idx="2">
                  <c:v>Bosc</c:v>
                </c:pt>
                <c:pt idx="3">
                  <c:v>Prat</c:v>
                </c:pt>
              </c:strCache>
            </c:strRef>
          </c:cat>
          <c:val>
            <c:numRef>
              <c:f>Hoja1!$I$5:$I$8</c:f>
              <c:numCache>
                <c:formatCode>0.00%</c:formatCode>
                <c:ptCount val="4"/>
                <c:pt idx="0">
                  <c:v>3.0000000000000001E-3</c:v>
                </c:pt>
                <c:pt idx="1">
                  <c:v>0.80800000000000005</c:v>
                </c:pt>
                <c:pt idx="2">
                  <c:v>0.107</c:v>
                </c:pt>
                <c:pt idx="3">
                  <c:v>8.1000000000000003E-2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Hoja1!$H$32:$H$36</c:f>
              <c:strCache>
                <c:ptCount val="5"/>
                <c:pt idx="0">
                  <c:v>Calcisol</c:v>
                </c:pt>
                <c:pt idx="1">
                  <c:v>Leptosol</c:v>
                </c:pt>
                <c:pt idx="2">
                  <c:v>Phaeozem</c:v>
                </c:pt>
                <c:pt idx="3">
                  <c:v>Solonchak</c:v>
                </c:pt>
                <c:pt idx="4">
                  <c:v>Regosol</c:v>
                </c:pt>
              </c:strCache>
            </c:strRef>
          </c:cat>
          <c:val>
            <c:numRef>
              <c:f>Hoja1!$I$32:$I$36</c:f>
              <c:numCache>
                <c:formatCode>0%</c:formatCode>
                <c:ptCount val="5"/>
                <c:pt idx="0" formatCode="0.00%">
                  <c:v>0.42799999999999999</c:v>
                </c:pt>
                <c:pt idx="1">
                  <c:v>0.23</c:v>
                </c:pt>
                <c:pt idx="2" formatCode="0.00%">
                  <c:v>0.182</c:v>
                </c:pt>
                <c:pt idx="3" formatCode="0.00%">
                  <c:v>0.14799999999999999</c:v>
                </c:pt>
                <c:pt idx="4" formatCode="0.00%">
                  <c:v>1.0999999999999999E-2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Hoja1!$H$44:$H$49</c:f>
              <c:strCache>
                <c:ptCount val="6"/>
                <c:pt idx="0">
                  <c:v>Calcisol</c:v>
                </c:pt>
                <c:pt idx="1">
                  <c:v>Leptosol</c:v>
                </c:pt>
                <c:pt idx="2">
                  <c:v>Phaeozem</c:v>
                </c:pt>
                <c:pt idx="3">
                  <c:v>Solonchak</c:v>
                </c:pt>
                <c:pt idx="4">
                  <c:v>Regosol</c:v>
                </c:pt>
                <c:pt idx="5">
                  <c:v>No aplicable</c:v>
                </c:pt>
              </c:strCache>
            </c:strRef>
          </c:cat>
          <c:val>
            <c:numRef>
              <c:f>Hoja1!$I$44:$I$49</c:f>
              <c:numCache>
                <c:formatCode>0%</c:formatCode>
                <c:ptCount val="6"/>
                <c:pt idx="0" formatCode="0.00%">
                  <c:v>0.45200000000000001</c:v>
                </c:pt>
                <c:pt idx="1">
                  <c:v>0.33900000000000002</c:v>
                </c:pt>
                <c:pt idx="2" formatCode="0.00%">
                  <c:v>6.0999999999999999E-2</c:v>
                </c:pt>
                <c:pt idx="3" formatCode="0.00%">
                  <c:v>0.13800000000000001</c:v>
                </c:pt>
                <c:pt idx="4" formatCode="0.00%">
                  <c:v>6.0000000000000001E-3</c:v>
                </c:pt>
                <c:pt idx="5" formatCode="0.00%">
                  <c:v>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97C5426-BDCE-42E3-A2FF-817851B331E0}" type="datetimeFigureOut">
              <a:rPr lang="ca-ES"/>
              <a:pPr>
                <a:defRPr/>
              </a:pPr>
              <a:t>29/06/2012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a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ca-ES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08175C6-1D4E-4980-BDBC-0B9E0ADE9AD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353502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smtClean="0"/>
          </a:p>
        </p:txBody>
      </p:sp>
      <p:sp>
        <p:nvSpPr>
          <p:cNvPr id="41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6EC7B-8E24-4B69-A9F3-48A47E0A46B6}" type="slidenum">
              <a:rPr lang="ca-ES" smtClean="0"/>
              <a:pPr eaLnBrk="1" hangingPunct="1"/>
              <a:t>27</a:t>
            </a:fld>
            <a:endParaRPr lang="ca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35C62-7CAA-49E0-8BDE-59704F47AFF2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A34B2-9E4C-4DBB-A1F8-D15AAEA6BE8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092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21917-AC50-4EE2-BA6D-B7CEF25561FF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7777E-CA5F-4D2F-B19A-C48E5C5868A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014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8EC44-84B2-4BF2-A3CD-283392B61277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749F9-3416-4235-9FD2-3BE68763F66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6454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4ABBE-4F61-40A8-8C06-8011BC297B97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7684-FC9C-43A3-A398-34310FF8514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6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32136-6B66-4C55-B0FA-2EF19DA37F9F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B16BA-C751-4EC9-8EEA-42D713BF3A4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37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96ECE-C17A-4187-99CE-131C093BB205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4BB3E-4268-4D59-8826-7860D9C28C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338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E0533-E5FB-4724-B90A-27A67588F3C3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C7BC8-FEE5-451A-B83C-B417FD78540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461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AB200-E4F8-48E7-BF40-212F67F058D8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5565A-8120-41ED-B46A-97B300CCF27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852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49C11-7480-4A12-AF75-B8AC725DB8DC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37F66-56BE-4B26-B2CF-10CE1957F51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168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34148-7C9F-4F72-BB2F-8AEE11A638B6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ED6DE-FA11-4BEC-9239-30B5B1FD58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0954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F253-0130-4739-9468-4D64542B1C02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81318-CA73-48BA-9E4C-5BE97148579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121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23F2C-5FBC-404D-AAE9-B51BF7CE5914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870BF-8178-41BD-8CC7-607D28E122F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7874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EB91B-C1E6-4D3A-B5B8-3126CCF7FE58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F2BAA-1A37-4A0C-9CD5-32557239933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0547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5285A-3CF7-489E-880C-6BA4187AEF7A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D0534-BEA2-4515-971A-FA3F2741A90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8114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6C4FF-DA6B-4082-852E-BF6483AABC99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2C1B3-06A7-463F-9F45-86754B865C0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92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F9B3F-21A4-42F2-A159-8F962D74B2FC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68E0D-7E5B-420D-8CCA-3F35DE6F149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9455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7160B-9B6D-4B52-9A60-0D6D2CC447D4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9226B-2599-4DFA-97C6-0C9A83638A7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4912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A0A35-DDB2-4317-B530-54F888298D65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86064-8F9B-429C-BA94-E01A49F1BA4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8551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7BC37-2120-44B5-9983-45FEB4CD8C75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283C-B7E6-4760-B1AB-DE6E4FCE153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35143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62815-4456-4380-9708-D95CFC58FB79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E78AF-0034-4102-AB3C-2F30E21930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93806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6F530-1E5E-4095-9B92-C4CAE1D8057A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3668E-EB58-4DAA-9723-B81A9C623B5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2298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7110A-68A2-4506-A678-5C95B30E8266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62957-480E-4E87-8BC0-D68DEE2B14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1468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261FE-F160-46A7-BEC0-0D65DC993792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26884-C529-4B56-8CC1-25EDC80DCE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88843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59853-D774-47B5-BF68-7607F3F54D13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85679-E910-4B89-ADEA-37AB211B976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2344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F44E2-DE25-46C3-99C4-78AB54B9F5A9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9ABA2-B726-4099-9541-5770C8E2372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6295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FB3F1-E49E-480A-83BF-F53B2ACDEBE9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3931C-60AA-424D-9D28-9077A19EF64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6164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0B284-D8A6-45F6-B08B-62B99A9473B2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BD430-3F0A-46E6-8022-3B28D102EBF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9698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222A5-CE81-41A3-8CE2-42E137414DDE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2D993-83BE-4C3F-A4BE-475CD01B0D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53197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837E6-8174-4CC5-BC73-876D696C8DEB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67097-C3E2-43B2-9009-CCD9A7A69C4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3178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AC422-7074-436E-84FE-6B68F6AFA549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05CB9-4493-47C9-87A1-D07F1A8720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83235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0497B-339A-41B9-8743-C1DF61C9708C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6FF77-9834-4F25-A713-00E365BE4D1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66126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A095C-735F-4526-9E45-822987AF86C4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75009-9A2B-410B-BCE1-E57D341F8C4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73696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71B77-FA5B-43C5-9E10-9960885AF317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9F3B2-8BBE-4E78-9F0B-8639EB52612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726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1F784E-6812-43E9-9267-EF83675C0974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D6C5BD-852B-4F2D-A144-C627BA907D7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5C8E10-815F-4ED0-887B-8F713DFC25C0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EC74D9-14F5-41AD-B70B-78985E02AE4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A73BDA0-9929-4EA3-82A1-D747A8563460}" type="datetimeFigureOut">
              <a:rPr lang="es-ES"/>
              <a:pPr>
                <a:defRPr/>
              </a:pPr>
              <a:t>29/06/2012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7E8108-E5FC-4104-AC07-A17B7BBAB5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0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>
            <a:spLocks noChangeArrowheads="1"/>
          </p:cNvSpPr>
          <p:nvPr/>
        </p:nvSpPr>
        <p:spPr bwMode="auto">
          <a:xfrm>
            <a:off x="251520" y="5098256"/>
            <a:ext cx="4537075" cy="18605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endParaRPr lang="es-ES" b="1" dirty="0"/>
          </a:p>
          <a:p>
            <a:pPr algn="just">
              <a:defRPr/>
            </a:pPr>
            <a:r>
              <a:rPr lang="es-ES" b="1" dirty="0" err="1"/>
              <a:t>Llicenciatura</a:t>
            </a:r>
            <a:r>
              <a:rPr lang="es-ES" b="1" dirty="0"/>
              <a:t> en </a:t>
            </a:r>
            <a:r>
              <a:rPr lang="es-ES" b="1" dirty="0" err="1"/>
              <a:t>Ciències</a:t>
            </a:r>
            <a:r>
              <a:rPr lang="es-ES" b="1" dirty="0"/>
              <a:t> </a:t>
            </a:r>
            <a:r>
              <a:rPr lang="es-ES" b="1" dirty="0" err="1"/>
              <a:t>Ambientals</a:t>
            </a:r>
            <a:endParaRPr lang="es-ES" b="1" dirty="0"/>
          </a:p>
          <a:p>
            <a:pPr algn="just">
              <a:defRPr/>
            </a:pPr>
            <a:endParaRPr lang="es-ES" b="1" dirty="0"/>
          </a:p>
          <a:p>
            <a:pPr algn="ctr">
              <a:defRPr/>
            </a:pPr>
            <a:r>
              <a:rPr lang="es-ES" b="1" dirty="0" err="1"/>
              <a:t>Universitat</a:t>
            </a:r>
            <a:r>
              <a:rPr lang="es-ES" b="1" dirty="0"/>
              <a:t> de Girona</a:t>
            </a:r>
          </a:p>
          <a:p>
            <a:pPr algn="just">
              <a:defRPr/>
            </a:pPr>
            <a:endParaRPr lang="es-ES" sz="2200" b="1" dirty="0">
              <a:latin typeface="Calibri" pitchFamily="34" charset="0"/>
            </a:endParaRPr>
          </a:p>
          <a:p>
            <a:pPr algn="ctr">
              <a:defRPr/>
            </a:pPr>
            <a:endParaRPr lang="es-ES" sz="2200" b="1" dirty="0">
              <a:solidFill>
                <a:srgbClr val="4A452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3076" name="3 Rectángulo"/>
          <p:cNvSpPr>
            <a:spLocks noChangeArrowheads="1"/>
          </p:cNvSpPr>
          <p:nvPr/>
        </p:nvSpPr>
        <p:spPr bwMode="auto">
          <a:xfrm>
            <a:off x="5478237" y="4797425"/>
            <a:ext cx="3598863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s-ES" b="1" dirty="0"/>
          </a:p>
          <a:p>
            <a:pPr algn="just">
              <a:lnSpc>
                <a:spcPct val="150000"/>
              </a:lnSpc>
              <a:defRPr/>
            </a:pPr>
            <a:r>
              <a:rPr lang="es-ES" b="1" dirty="0"/>
              <a:t>Vicente Álvarez </a:t>
            </a:r>
            <a:r>
              <a:rPr lang="es-ES" b="1" dirty="0" err="1"/>
              <a:t>Huacón</a:t>
            </a:r>
            <a:endParaRPr lang="es-ES" b="1" dirty="0"/>
          </a:p>
          <a:p>
            <a:pPr algn="just">
              <a:lnSpc>
                <a:spcPct val="150000"/>
              </a:lnSpc>
              <a:defRPr/>
            </a:pPr>
            <a:r>
              <a:rPr lang="es-ES" b="1" dirty="0" err="1"/>
              <a:t>Gemma</a:t>
            </a:r>
            <a:r>
              <a:rPr lang="es-ES" b="1" dirty="0"/>
              <a:t> Boada </a:t>
            </a:r>
            <a:r>
              <a:rPr lang="es-ES" b="1" dirty="0" err="1"/>
              <a:t>Plaja</a:t>
            </a:r>
            <a:endParaRPr lang="es-ES" b="1" dirty="0"/>
          </a:p>
          <a:p>
            <a:pPr algn="just">
              <a:lnSpc>
                <a:spcPct val="150000"/>
              </a:lnSpc>
              <a:defRPr/>
            </a:pPr>
            <a:r>
              <a:rPr lang="es-ES" b="1" dirty="0"/>
              <a:t>Cristina Fernández Asensio</a:t>
            </a:r>
          </a:p>
          <a:p>
            <a:pPr algn="just">
              <a:lnSpc>
                <a:spcPct val="150000"/>
              </a:lnSpc>
              <a:defRPr/>
            </a:pPr>
            <a:endParaRPr lang="es-E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s-ES" sz="2200" b="1" dirty="0">
              <a:solidFill>
                <a:srgbClr val="4A452A"/>
              </a:solidFill>
              <a:latin typeface="Calibri" pitchFamily="34" charset="0"/>
            </a:endParaRPr>
          </a:p>
        </p:txBody>
      </p:sp>
      <p:pic>
        <p:nvPicPr>
          <p:cNvPr id="4101" name="4 Imagen" descr="http://www.cetaturisme.com/catala/logo_azul_UdG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3357563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C:\Users\PiPU\AppData\Local\Temp\logofondotranks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1" y="88628"/>
            <a:ext cx="1133475" cy="1135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51520" y="2098407"/>
            <a:ext cx="857670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Diversitat</a:t>
            </a:r>
            <a:r>
              <a:rPr lang="es-ES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 i </a:t>
            </a:r>
            <a:r>
              <a:rPr lang="es-ES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riquesa</a:t>
            </a:r>
            <a:r>
              <a:rPr lang="es-ES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 de </a:t>
            </a:r>
            <a:r>
              <a:rPr lang="es-ES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cactàcies</a:t>
            </a:r>
            <a:r>
              <a:rPr lang="es-ES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 </a:t>
            </a:r>
            <a:br>
              <a:rPr lang="es-ES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</a:br>
            <a:r>
              <a:rPr lang="es-ES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en el </a:t>
            </a:r>
            <a:r>
              <a:rPr lang="es-ES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Desert</a:t>
            </a:r>
            <a:r>
              <a:rPr lang="es-ES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 </a:t>
            </a:r>
            <a:r>
              <a:rPr lang="es-ES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Zacatecà</a:t>
            </a:r>
            <a:r>
              <a:rPr lang="es-ES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, </a:t>
            </a:r>
            <a:r>
              <a:rPr lang="es-ES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w Cen MT Condensed Extra Bold" pitchFamily="34" charset="0"/>
              </a:rPr>
              <a:t>Mèxic</a:t>
            </a:r>
            <a:endParaRPr lang="es-ES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5 Título"/>
          <p:cNvSpPr>
            <a:spLocks noGrp="1"/>
          </p:cNvSpPr>
          <p:nvPr>
            <p:ph type="ctrTitle"/>
          </p:nvPr>
        </p:nvSpPr>
        <p:spPr>
          <a:xfrm>
            <a:off x="684213" y="2133600"/>
            <a:ext cx="7772400" cy="1470025"/>
          </a:xfrm>
        </p:spPr>
        <p:txBody>
          <a:bodyPr/>
          <a:lstStyle/>
          <a:p>
            <a:pPr eaLnBrk="1" hangingPunct="1"/>
            <a:r>
              <a:rPr lang="es-ES" smtClean="0">
                <a:latin typeface="Tw Cen MT Condensed Extra Bold" pitchFamily="34" charset="0"/>
              </a:rPr>
              <a:t>PRESENTACIÓ</a:t>
            </a:r>
          </a:p>
        </p:txBody>
      </p:sp>
      <p:pic>
        <p:nvPicPr>
          <p:cNvPr id="5123" name="Picture 6" descr="C:\Users\PiPU\AppData\Local\Temp\logofondotranks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13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Marcador de contenido"/>
          <p:cNvSpPr>
            <a:spLocks noGrp="1"/>
          </p:cNvSpPr>
          <p:nvPr>
            <p:ph idx="1"/>
          </p:nvPr>
        </p:nvSpPr>
        <p:spPr>
          <a:xfrm>
            <a:off x="2700338" y="1133475"/>
            <a:ext cx="5989637" cy="5184775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ca-ES" sz="2800" dirty="0" smtClean="0">
                <a:solidFill>
                  <a:srgbClr val="4A452A"/>
                </a:solidFill>
              </a:rPr>
              <a:t>Mèxic</a:t>
            </a:r>
          </a:p>
          <a:p>
            <a:pPr marL="0" indent="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ca-ES" sz="2800" dirty="0" smtClean="0">
                <a:solidFill>
                  <a:srgbClr val="4A452A"/>
                </a:solidFill>
              </a:rPr>
              <a:t>Desert </a:t>
            </a:r>
            <a:r>
              <a:rPr lang="ca-ES" sz="2800" dirty="0" err="1" smtClean="0">
                <a:solidFill>
                  <a:srgbClr val="4A452A"/>
                </a:solidFill>
              </a:rPr>
              <a:t>Zacatecà</a:t>
            </a:r>
            <a:endParaRPr lang="ca-ES" sz="2800" dirty="0" smtClean="0">
              <a:solidFill>
                <a:srgbClr val="4A452A"/>
              </a:solidFill>
            </a:endParaRPr>
          </a:p>
          <a:p>
            <a:pPr marL="0" indent="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ca-ES" sz="2800" dirty="0" smtClean="0">
                <a:solidFill>
                  <a:srgbClr val="4A452A"/>
                </a:solidFill>
              </a:rPr>
              <a:t>Cactàcies</a:t>
            </a:r>
          </a:p>
          <a:p>
            <a:pPr eaLnBrk="1" hangingPunct="1">
              <a:defRPr/>
            </a:pPr>
            <a:endParaRPr lang="ca-ES" dirty="0" smtClean="0">
              <a:solidFill>
                <a:srgbClr val="4A452A"/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1476375" y="365125"/>
            <a:ext cx="6300788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dirty="0" err="1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Introducció</a:t>
            </a:r>
            <a:endParaRPr lang="ca-ES" sz="4400" dirty="0">
              <a:latin typeface="+mn-lt"/>
              <a:cs typeface="+mn-cs"/>
            </a:endParaRPr>
          </a:p>
        </p:txBody>
      </p:sp>
      <p:grpSp>
        <p:nvGrpSpPr>
          <p:cNvPr id="6148" name="17 Grupo"/>
          <p:cNvGrpSpPr>
            <a:grpSpLocks/>
          </p:cNvGrpSpPr>
          <p:nvPr/>
        </p:nvGrpSpPr>
        <p:grpSpPr bwMode="auto">
          <a:xfrm>
            <a:off x="0" y="365125"/>
            <a:ext cx="2270125" cy="5845175"/>
            <a:chOff x="-1646" y="188640"/>
            <a:chExt cx="2269390" cy="5844807"/>
          </a:xfrm>
        </p:grpSpPr>
        <p:sp>
          <p:nvSpPr>
            <p:cNvPr id="19" name="18 Rectángulo"/>
            <p:cNvSpPr/>
            <p:nvPr/>
          </p:nvSpPr>
          <p:spPr>
            <a:xfrm>
              <a:off x="-1646" y="188640"/>
              <a:ext cx="2269390" cy="584480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1001">
              <a:schemeClr val="lt1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I  DISCUSIONS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20" name="19 Rectángulo"/>
            <p:cNvSpPr/>
            <p:nvPr/>
          </p:nvSpPr>
          <p:spPr>
            <a:xfrm>
              <a:off x="-59" y="1449036"/>
              <a:ext cx="2253520" cy="53971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600" dirty="0">
                  <a:solidFill>
                    <a:prstClr val="black"/>
                  </a:solidFill>
                </a:rPr>
                <a:t>PRESENTACIÓ</a:t>
              </a:r>
            </a:p>
          </p:txBody>
        </p:sp>
      </p:grpSp>
      <p:pic>
        <p:nvPicPr>
          <p:cNvPr id="6149" name="Picture 10" descr="C:\Users\PiPU\Desktop\Projecte\Mapa GIS\FInals\MexZA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448050"/>
            <a:ext cx="4673600" cy="329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0" name="2 Grupo"/>
          <p:cNvGrpSpPr>
            <a:grpSpLocks/>
          </p:cNvGrpSpPr>
          <p:nvPr/>
        </p:nvGrpSpPr>
        <p:grpSpPr bwMode="auto">
          <a:xfrm>
            <a:off x="2509838" y="1412875"/>
            <a:ext cx="134937" cy="1709738"/>
            <a:chOff x="2509670" y="1431277"/>
            <a:chExt cx="135012" cy="1709691"/>
          </a:xfrm>
        </p:grpSpPr>
        <p:sp>
          <p:nvSpPr>
            <p:cNvPr id="2" name="1 Triángulo isósceles"/>
            <p:cNvSpPr/>
            <p:nvPr/>
          </p:nvSpPr>
          <p:spPr>
            <a:xfrm rot="5400000">
              <a:off x="2462880" y="1478067"/>
              <a:ext cx="228594" cy="1350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11" name="10 Triángulo isósceles"/>
            <p:cNvSpPr/>
            <p:nvPr/>
          </p:nvSpPr>
          <p:spPr>
            <a:xfrm rot="5400000">
              <a:off x="2462880" y="2211472"/>
              <a:ext cx="228594" cy="1350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12" name="11 Triángulo isósceles"/>
            <p:cNvSpPr/>
            <p:nvPr/>
          </p:nvSpPr>
          <p:spPr>
            <a:xfrm rot="5400000">
              <a:off x="2462880" y="2959165"/>
              <a:ext cx="228594" cy="1350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47813" y="274638"/>
            <a:ext cx="7138987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ES" sz="4000" dirty="0" smtClean="0">
                <a:solidFill>
                  <a:srgbClr val="4A452A"/>
                </a:solidFill>
              </a:rPr>
              <a:t>Les </a:t>
            </a:r>
            <a:r>
              <a:rPr lang="es-ES" sz="4000" dirty="0" err="1">
                <a:solidFill>
                  <a:srgbClr val="4A452A"/>
                </a:solidFill>
              </a:rPr>
              <a:t>À</a:t>
            </a:r>
            <a:r>
              <a:rPr lang="es-ES" sz="4000" dirty="0" err="1" smtClean="0">
                <a:solidFill>
                  <a:srgbClr val="4A452A"/>
                </a:solidFill>
              </a:rPr>
              <a:t>rees</a:t>
            </a:r>
            <a:r>
              <a:rPr lang="es-ES" sz="4000" dirty="0" smtClean="0">
                <a:solidFill>
                  <a:srgbClr val="4A452A"/>
                </a:solidFill>
              </a:rPr>
              <a:t> </a:t>
            </a:r>
            <a:r>
              <a:rPr lang="es-ES" sz="4000" dirty="0" err="1" smtClean="0">
                <a:solidFill>
                  <a:srgbClr val="4A452A"/>
                </a:solidFill>
              </a:rPr>
              <a:t>Naturals</a:t>
            </a:r>
            <a:r>
              <a:rPr lang="es-ES" sz="4000" dirty="0" smtClean="0">
                <a:solidFill>
                  <a:srgbClr val="4A452A"/>
                </a:solidFill>
              </a:rPr>
              <a:t> </a:t>
            </a:r>
            <a:r>
              <a:rPr lang="es-ES" sz="4000" dirty="0" err="1" smtClean="0">
                <a:solidFill>
                  <a:srgbClr val="4A452A"/>
                </a:solidFill>
              </a:rPr>
              <a:t>Protegides</a:t>
            </a:r>
            <a:r>
              <a:rPr lang="es-ES" sz="4000" dirty="0" smtClean="0">
                <a:solidFill>
                  <a:srgbClr val="4A452A"/>
                </a:solidFill>
              </a:rPr>
              <a:t> </a:t>
            </a:r>
            <a:br>
              <a:rPr lang="es-ES" sz="4000" dirty="0" smtClean="0">
                <a:solidFill>
                  <a:srgbClr val="4A452A"/>
                </a:solidFill>
              </a:rPr>
            </a:br>
            <a:r>
              <a:rPr lang="es-ES" sz="4000" dirty="0" smtClean="0">
                <a:solidFill>
                  <a:srgbClr val="4A452A"/>
                </a:solidFill>
              </a:rPr>
              <a:t>a </a:t>
            </a:r>
            <a:r>
              <a:rPr lang="es-ES" sz="4000" dirty="0" err="1" smtClean="0">
                <a:solidFill>
                  <a:srgbClr val="4A452A"/>
                </a:solidFill>
              </a:rPr>
              <a:t>l’Estat</a:t>
            </a:r>
            <a:r>
              <a:rPr lang="es-ES" sz="4000" dirty="0" smtClean="0">
                <a:solidFill>
                  <a:srgbClr val="4A452A"/>
                </a:solidFill>
              </a:rPr>
              <a:t> de Zacatecas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730375"/>
            <a:ext cx="6289675" cy="501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 bwMode="auto">
          <a:xfrm>
            <a:off x="0" y="365125"/>
            <a:ext cx="2270125" cy="58451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1001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ÍNDEX</a:t>
            </a:r>
            <a:endParaRPr lang="es-E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sz="1400" dirty="0">
              <a:solidFill>
                <a:prstClr val="black"/>
              </a:solidFill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ÀREA D’ESTUDI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MARC TEÒRIC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MATERIALS I MÈTODES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spc="-150" dirty="0">
                <a:solidFill>
                  <a:prstClr val="black"/>
                </a:solidFill>
              </a:rPr>
              <a:t>RESULTATS  I  DISCUSIONS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CONCLUSIONS</a:t>
            </a:r>
          </a:p>
        </p:txBody>
      </p:sp>
      <p:sp>
        <p:nvSpPr>
          <p:cNvPr id="8" name="7 Rectángulo"/>
          <p:cNvSpPr/>
          <p:nvPr/>
        </p:nvSpPr>
        <p:spPr bwMode="auto">
          <a:xfrm>
            <a:off x="1588" y="1625600"/>
            <a:ext cx="2254250" cy="53975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indent="-5715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prstClr val="black"/>
                </a:solidFill>
              </a:rPr>
              <a:t>PRESENTACIÓ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usuarios.lycos.es/jcarrancoanaya/hpbimg/173-7353_IMG.JPG"/>
          <p:cNvPicPr/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253680" y="874470"/>
            <a:ext cx="3038400" cy="190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3 Imagen" descr="C:\Users\vicente\Desktop\4851728291_50f8c96a24_b.jpg"/>
          <p:cNvPicPr/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5724128" y="874472"/>
            <a:ext cx="3038094" cy="1906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7 Imagen" descr="C:\Users\vicente\Desktop\P9229473.JPG"/>
          <p:cNvPicPr/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5724128" y="4119940"/>
            <a:ext cx="3038400" cy="190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9 Imagen" descr="http://frenteendefensadewirikuta.org/wirikuta/wp-content/uploads/2011/04/Wirikuta-12-1024x678.jpg"/>
          <p:cNvPicPr/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2325688" y="4113288"/>
            <a:ext cx="3038400" cy="190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198" name="10 CuadroTexto"/>
          <p:cNvSpPr txBox="1">
            <a:spLocks noChangeArrowheads="1"/>
          </p:cNvSpPr>
          <p:nvPr/>
        </p:nvSpPr>
        <p:spPr bwMode="auto">
          <a:xfrm>
            <a:off x="2109788" y="395288"/>
            <a:ext cx="1428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0000"/>
                </a:solidFill>
                <a:latin typeface="Calibri" pitchFamily="34" charset="0"/>
              </a:rPr>
              <a:t>Sierra Fría</a:t>
            </a:r>
          </a:p>
        </p:txBody>
      </p:sp>
      <p:sp>
        <p:nvSpPr>
          <p:cNvPr id="8199" name="11 CuadroTexto"/>
          <p:cNvSpPr txBox="1">
            <a:spLocks noChangeArrowheads="1"/>
          </p:cNvSpPr>
          <p:nvPr/>
        </p:nvSpPr>
        <p:spPr bwMode="auto">
          <a:xfrm>
            <a:off x="5724525" y="428625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0000"/>
                </a:solidFill>
                <a:latin typeface="Calibri" pitchFamily="34" charset="0"/>
              </a:rPr>
              <a:t>Sierra de Cardos</a:t>
            </a:r>
          </a:p>
        </p:txBody>
      </p:sp>
      <p:sp>
        <p:nvSpPr>
          <p:cNvPr id="8200" name="12 CuadroTexto"/>
          <p:cNvSpPr txBox="1">
            <a:spLocks noChangeArrowheads="1"/>
          </p:cNvSpPr>
          <p:nvPr/>
        </p:nvSpPr>
        <p:spPr bwMode="auto">
          <a:xfrm>
            <a:off x="2239963" y="367188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0000"/>
                </a:solidFill>
                <a:latin typeface="Calibri" pitchFamily="34" charset="0"/>
              </a:rPr>
              <a:t>Ruta Huichol</a:t>
            </a:r>
          </a:p>
        </p:txBody>
      </p:sp>
      <p:sp>
        <p:nvSpPr>
          <p:cNvPr id="8201" name="13 CuadroTexto"/>
          <p:cNvSpPr txBox="1">
            <a:spLocks noChangeArrowheads="1"/>
          </p:cNvSpPr>
          <p:nvPr/>
        </p:nvSpPr>
        <p:spPr bwMode="auto">
          <a:xfrm>
            <a:off x="5724525" y="3649663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0000"/>
                </a:solidFill>
                <a:latin typeface="Calibri" pitchFamily="34" charset="0"/>
              </a:rPr>
              <a:t>Sierra de Órganos</a:t>
            </a:r>
          </a:p>
        </p:txBody>
      </p:sp>
      <p:sp>
        <p:nvSpPr>
          <p:cNvPr id="12" name="11 Rectángulo"/>
          <p:cNvSpPr/>
          <p:nvPr/>
        </p:nvSpPr>
        <p:spPr bwMode="auto">
          <a:xfrm>
            <a:off x="0" y="365125"/>
            <a:ext cx="2270125" cy="58451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1001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ÍNDEX</a:t>
            </a:r>
            <a:endParaRPr lang="es-E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sz="1400" dirty="0">
              <a:solidFill>
                <a:prstClr val="black"/>
              </a:solidFill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ÀREA D’ESTUDI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MARC TEÒRIC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MATERIALS I MÈTODES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spc="-150" dirty="0">
                <a:solidFill>
                  <a:prstClr val="black"/>
                </a:solidFill>
              </a:rPr>
              <a:t>RESULTATS  I  DISCUSIONS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CONCLUSIONS</a:t>
            </a:r>
          </a:p>
        </p:txBody>
      </p:sp>
      <p:sp>
        <p:nvSpPr>
          <p:cNvPr id="13" name="12 Rectángulo"/>
          <p:cNvSpPr/>
          <p:nvPr/>
        </p:nvSpPr>
        <p:spPr bwMode="auto">
          <a:xfrm>
            <a:off x="1588" y="1625600"/>
            <a:ext cx="2254250" cy="53975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indent="-5715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prstClr val="black"/>
                </a:solidFill>
              </a:rPr>
              <a:t>PRESENTACIÓ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>
                <a:solidFill>
                  <a:srgbClr val="4A452A"/>
                </a:solidFill>
              </a:rPr>
              <a:t>Objetius</a:t>
            </a:r>
          </a:p>
        </p:txBody>
      </p:sp>
      <p:sp>
        <p:nvSpPr>
          <p:cNvPr id="9219" name="2 Marcador de contenido"/>
          <p:cNvSpPr>
            <a:spLocks noGrp="1"/>
          </p:cNvSpPr>
          <p:nvPr>
            <p:ph idx="1"/>
          </p:nvPr>
        </p:nvSpPr>
        <p:spPr>
          <a:xfrm>
            <a:off x="2254250" y="1449388"/>
            <a:ext cx="6494463" cy="4344987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ca-ES" sz="2400" b="1" dirty="0" smtClean="0">
                <a:solidFill>
                  <a:srgbClr val="4A452A"/>
                </a:solidFill>
              </a:rPr>
              <a:t>Determinar la riquesa i diversitat</a:t>
            </a:r>
            <a:r>
              <a:rPr lang="ca-ES" sz="2400" dirty="0" smtClean="0">
                <a:solidFill>
                  <a:srgbClr val="4A452A"/>
                </a:solidFill>
              </a:rPr>
              <a:t> de cactàcies en tres llocs amb diferents associacions vegetals, al municipi de El Salvador i Concepción del Oro.</a:t>
            </a:r>
          </a:p>
          <a:p>
            <a:pPr marL="0" indent="0" eaLnBrk="1" hangingPunct="1">
              <a:buFont typeface="Arial" charset="0"/>
              <a:buNone/>
            </a:pPr>
            <a:endParaRPr lang="ca-ES" sz="2400" dirty="0" smtClean="0">
              <a:solidFill>
                <a:srgbClr val="4A452A"/>
              </a:solidFill>
            </a:endParaRPr>
          </a:p>
          <a:p>
            <a:pPr marL="457200" lvl="1" indent="0" algn="just" eaLnBrk="1" hangingPunct="1">
              <a:lnSpc>
                <a:spcPct val="90000"/>
              </a:lnSpc>
              <a:buFont typeface="Arial" charset="0"/>
              <a:buNone/>
            </a:pPr>
            <a:r>
              <a:rPr lang="ca-ES" sz="2000" dirty="0" smtClean="0">
                <a:solidFill>
                  <a:srgbClr val="4A452A"/>
                </a:solidFill>
              </a:rPr>
              <a:t>Obtenir una base de imatges de les espècies de cactàcies trobades, per elaborar una petita guia il·lustrada</a:t>
            </a:r>
          </a:p>
          <a:p>
            <a:pPr marL="457200" lvl="1" indent="0" algn="just" eaLnBrk="1" hangingPunct="1">
              <a:lnSpc>
                <a:spcPct val="90000"/>
              </a:lnSpc>
              <a:buFont typeface="Arial" charset="0"/>
              <a:buNone/>
            </a:pPr>
            <a:endParaRPr lang="ca-ES" sz="2000" dirty="0" smtClean="0">
              <a:solidFill>
                <a:srgbClr val="4A452A"/>
              </a:solidFill>
            </a:endParaRPr>
          </a:p>
          <a:p>
            <a:pPr marL="457200" lvl="1" indent="0" algn="just" eaLnBrk="1" hangingPunct="1">
              <a:lnSpc>
                <a:spcPct val="90000"/>
              </a:lnSpc>
              <a:buFont typeface="Arial" charset="0"/>
              <a:buNone/>
            </a:pPr>
            <a:r>
              <a:rPr lang="ca-ES" sz="2000" dirty="0" err="1" smtClean="0">
                <a:solidFill>
                  <a:srgbClr val="4A452A"/>
                </a:solidFill>
              </a:rPr>
              <a:t>Georeferenciar</a:t>
            </a:r>
            <a:r>
              <a:rPr lang="ca-ES" sz="2000" dirty="0" smtClean="0">
                <a:solidFill>
                  <a:srgbClr val="4A452A"/>
                </a:solidFill>
              </a:rPr>
              <a:t> las cactàcies amb importància especial</a:t>
            </a:r>
          </a:p>
          <a:p>
            <a:pPr marL="457200" lvl="1" indent="0" algn="just" eaLnBrk="1" hangingPunct="1">
              <a:lnSpc>
                <a:spcPct val="90000"/>
              </a:lnSpc>
              <a:buFont typeface="Arial" charset="0"/>
              <a:buNone/>
            </a:pPr>
            <a:endParaRPr lang="ca-ES" sz="2000" dirty="0" smtClean="0">
              <a:solidFill>
                <a:srgbClr val="4A452A"/>
              </a:solidFill>
            </a:endParaRPr>
          </a:p>
          <a:p>
            <a:pPr marL="457200" lvl="1" indent="0" algn="just" eaLnBrk="1" hangingPunct="1">
              <a:lnSpc>
                <a:spcPct val="90000"/>
              </a:lnSpc>
              <a:buFont typeface="Arial" charset="0"/>
              <a:buNone/>
            </a:pPr>
            <a:r>
              <a:rPr lang="ca-ES" sz="2000" dirty="0" smtClean="0">
                <a:solidFill>
                  <a:srgbClr val="4A452A"/>
                </a:solidFill>
              </a:rPr>
              <a:t>Realitzar càlculs estadístics per obtenir informació sobre la riquesa i diversitat de cactàcies a la zona d’estudi</a:t>
            </a:r>
          </a:p>
          <a:p>
            <a:pPr marL="457200" lvl="1" indent="0" algn="just" eaLnBrk="1" hangingPunct="1">
              <a:lnSpc>
                <a:spcPct val="90000"/>
              </a:lnSpc>
              <a:buFont typeface="Arial" charset="0"/>
              <a:buNone/>
            </a:pPr>
            <a:endParaRPr lang="ca-ES" sz="2200" dirty="0" smtClean="0">
              <a:solidFill>
                <a:srgbClr val="4A452A"/>
              </a:solidFill>
            </a:endParaRPr>
          </a:p>
          <a:p>
            <a:pPr marL="0" indent="0" eaLnBrk="1" hangingPunct="1"/>
            <a:endParaRPr lang="ca-ES" sz="2000" dirty="0" smtClean="0">
              <a:solidFill>
                <a:srgbClr val="4A452A"/>
              </a:solidFill>
            </a:endParaRPr>
          </a:p>
        </p:txBody>
      </p:sp>
      <p:grpSp>
        <p:nvGrpSpPr>
          <p:cNvPr id="9220" name="6 Grupo"/>
          <p:cNvGrpSpPr>
            <a:grpSpLocks/>
          </p:cNvGrpSpPr>
          <p:nvPr/>
        </p:nvGrpSpPr>
        <p:grpSpPr bwMode="auto">
          <a:xfrm>
            <a:off x="-1588" y="188913"/>
            <a:ext cx="2270126" cy="5957887"/>
            <a:chOff x="-1646" y="188640"/>
            <a:chExt cx="2269390" cy="5958683"/>
          </a:xfrm>
        </p:grpSpPr>
        <p:sp>
          <p:nvSpPr>
            <p:cNvPr id="8" name="7 Rectángulo"/>
            <p:cNvSpPr/>
            <p:nvPr/>
          </p:nvSpPr>
          <p:spPr>
            <a:xfrm>
              <a:off x="-1646" y="188640"/>
              <a:ext cx="2269390" cy="595868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6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I  DISCUSIONS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9" name="8 Rectángulo"/>
            <p:cNvSpPr/>
            <p:nvPr/>
          </p:nvSpPr>
          <p:spPr>
            <a:xfrm>
              <a:off x="-59" y="1449283"/>
              <a:ext cx="2253519" cy="5398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600" dirty="0">
                  <a:solidFill>
                    <a:prstClr val="black"/>
                  </a:solidFill>
                </a:rPr>
                <a:t>PRESENTACIÓ</a:t>
              </a:r>
            </a:p>
          </p:txBody>
        </p:sp>
      </p:grpSp>
      <p:grpSp>
        <p:nvGrpSpPr>
          <p:cNvPr id="9221" name="1 Grupo"/>
          <p:cNvGrpSpPr>
            <a:grpSpLocks/>
          </p:cNvGrpSpPr>
          <p:nvPr/>
        </p:nvGrpSpPr>
        <p:grpSpPr bwMode="auto">
          <a:xfrm>
            <a:off x="2560638" y="3117850"/>
            <a:ext cx="136525" cy="2111375"/>
            <a:chOff x="2561277" y="3129062"/>
            <a:chExt cx="135745" cy="2112044"/>
          </a:xfrm>
        </p:grpSpPr>
        <p:sp>
          <p:nvSpPr>
            <p:cNvPr id="7" name="6 Triángulo isósceles"/>
            <p:cNvSpPr/>
            <p:nvPr/>
          </p:nvSpPr>
          <p:spPr>
            <a:xfrm rot="5400000">
              <a:off x="2514814" y="3175525"/>
              <a:ext cx="228672" cy="135745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10" name="9 Triángulo isósceles"/>
            <p:cNvSpPr/>
            <p:nvPr/>
          </p:nvSpPr>
          <p:spPr>
            <a:xfrm rot="5400000">
              <a:off x="2514814" y="4410992"/>
              <a:ext cx="228672" cy="135745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11" name="10 Triángulo isósceles"/>
            <p:cNvSpPr/>
            <p:nvPr/>
          </p:nvSpPr>
          <p:spPr>
            <a:xfrm rot="5400000">
              <a:off x="2514814" y="5058897"/>
              <a:ext cx="228672" cy="135745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3 Título"/>
          <p:cNvSpPr>
            <a:spLocks noGrp="1"/>
          </p:cNvSpPr>
          <p:nvPr>
            <p:ph type="ctrTitle"/>
          </p:nvPr>
        </p:nvSpPr>
        <p:spPr>
          <a:xfrm>
            <a:off x="684213" y="2133600"/>
            <a:ext cx="7772400" cy="1470025"/>
          </a:xfrm>
        </p:spPr>
        <p:txBody>
          <a:bodyPr/>
          <a:lstStyle/>
          <a:p>
            <a:pPr eaLnBrk="1" hangingPunct="1"/>
            <a:r>
              <a:rPr lang="es-ES" smtClean="0">
                <a:latin typeface="Tw Cen MT Condensed Extra Bold" pitchFamily="34" charset="0"/>
              </a:rPr>
              <a:t>ÀREA D’ESTUDI</a:t>
            </a:r>
          </a:p>
        </p:txBody>
      </p:sp>
      <p:pic>
        <p:nvPicPr>
          <p:cNvPr id="10243" name="Picture 6" descr="C:\Users\PiPU\AppData\Local\Temp\logofondotranks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13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>
          <a:xfrm>
            <a:off x="1476375" y="274638"/>
            <a:ext cx="7210425" cy="1143000"/>
          </a:xfrm>
        </p:spPr>
        <p:txBody>
          <a:bodyPr/>
          <a:lstStyle/>
          <a:p>
            <a:pPr eaLnBrk="1" hangingPunct="1"/>
            <a:r>
              <a:rPr lang="es-ES" smtClean="0">
                <a:solidFill>
                  <a:srgbClr val="4A452A"/>
                </a:solidFill>
              </a:rPr>
              <a:t>Situació geogràfica</a:t>
            </a:r>
          </a:p>
        </p:txBody>
      </p:sp>
      <p:sp>
        <p:nvSpPr>
          <p:cNvPr id="8195" name="2 Marcador de contenido"/>
          <p:cNvSpPr>
            <a:spLocks noGrp="1"/>
          </p:cNvSpPr>
          <p:nvPr>
            <p:ph idx="1"/>
          </p:nvPr>
        </p:nvSpPr>
        <p:spPr>
          <a:xfrm>
            <a:off x="2535238" y="1587500"/>
            <a:ext cx="6151562" cy="45386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s-ES" sz="2400" dirty="0" smtClean="0">
                <a:solidFill>
                  <a:srgbClr val="4A452A"/>
                </a:solidFill>
              </a:rPr>
              <a:t>El Salvador i Concepción del Oro</a:t>
            </a:r>
          </a:p>
          <a:p>
            <a:pPr eaLnBrk="1" hangingPunct="1">
              <a:buFont typeface="Arial" charset="0"/>
              <a:buNone/>
              <a:defRPr/>
            </a:pPr>
            <a:endParaRPr lang="es-ES" dirty="0" smtClean="0">
              <a:solidFill>
                <a:srgbClr val="4A452A"/>
              </a:solidFill>
            </a:endParaRPr>
          </a:p>
        </p:txBody>
      </p:sp>
      <p:grpSp>
        <p:nvGrpSpPr>
          <p:cNvPr id="11268" name="10 Grupo"/>
          <p:cNvGrpSpPr>
            <a:grpSpLocks/>
          </p:cNvGrpSpPr>
          <p:nvPr/>
        </p:nvGrpSpPr>
        <p:grpSpPr bwMode="auto">
          <a:xfrm>
            <a:off x="0" y="188913"/>
            <a:ext cx="2268538" cy="5845175"/>
            <a:chOff x="-1" y="188640"/>
            <a:chExt cx="2267745" cy="5844803"/>
          </a:xfrm>
        </p:grpSpPr>
        <p:sp>
          <p:nvSpPr>
            <p:cNvPr id="12" name="11 Rectángulo"/>
            <p:cNvSpPr/>
            <p:nvPr/>
          </p:nvSpPr>
          <p:spPr>
            <a:xfrm>
              <a:off x="-1" y="188640"/>
              <a:ext cx="226774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I  DISCUSIONS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-1" y="2204637"/>
              <a:ext cx="2267745" cy="57622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600" dirty="0">
                  <a:solidFill>
                    <a:prstClr val="black"/>
                  </a:solidFill>
                </a:rPr>
                <a:t>ÀREA D’ESTUDI</a:t>
              </a:r>
            </a:p>
          </p:txBody>
        </p:sp>
      </p:grpSp>
      <p:sp>
        <p:nvSpPr>
          <p:cNvPr id="8" name="7 Triángulo isósceles"/>
          <p:cNvSpPr/>
          <p:nvPr/>
        </p:nvSpPr>
        <p:spPr>
          <a:xfrm rot="5400000">
            <a:off x="2374107" y="1747044"/>
            <a:ext cx="228600" cy="134937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pic>
        <p:nvPicPr>
          <p:cNvPr id="11270" name="Picture 8" descr="C:\Users\PiPU\Desktop\Projecte\Mapa GIS\FInals\Situacio\Situac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205038"/>
            <a:ext cx="5772150" cy="408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>
          <a:xfrm>
            <a:off x="1331913" y="131763"/>
            <a:ext cx="7337425" cy="1143000"/>
          </a:xfrm>
        </p:spPr>
        <p:txBody>
          <a:bodyPr/>
          <a:lstStyle/>
          <a:p>
            <a:pPr eaLnBrk="1" hangingPunct="1"/>
            <a:r>
              <a:rPr lang="es-ES" smtClean="0">
                <a:solidFill>
                  <a:srgbClr val="4A452A"/>
                </a:solidFill>
              </a:rPr>
              <a:t>Usos del sòl i vegetació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06775" y="4165600"/>
            <a:ext cx="2206625" cy="757238"/>
          </a:xfrm>
        </p:spPr>
        <p:txBody>
          <a:bodyPr rtlCol="0">
            <a:normAutofit fontScale="8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s-ES" sz="2600" dirty="0" smtClean="0">
                <a:solidFill>
                  <a:schemeClr val="bg2">
                    <a:lumMod val="25000"/>
                  </a:schemeClr>
                </a:solidFill>
              </a:rPr>
              <a:t>El Salvador	</a:t>
            </a:r>
            <a:r>
              <a:rPr lang="es-ES" dirty="0" smtClean="0">
                <a:solidFill>
                  <a:schemeClr val="bg2">
                    <a:lumMod val="25000"/>
                  </a:schemeClr>
                </a:solidFill>
              </a:rPr>
              <a:t>		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3416300" y="1293813"/>
            <a:ext cx="2446338" cy="6223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Concepción del Oro</a:t>
            </a:r>
          </a:p>
          <a:p>
            <a:pPr fontAlgn="auto">
              <a:spcAft>
                <a:spcPts val="0"/>
              </a:spcAft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14 Rectángulo"/>
          <p:cNvSpPr/>
          <p:nvPr/>
        </p:nvSpPr>
        <p:spPr bwMode="auto">
          <a:xfrm>
            <a:off x="0" y="2420938"/>
            <a:ext cx="2268538" cy="57626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indent="-5715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prstClr val="black"/>
                </a:solidFill>
              </a:rPr>
              <a:t>ÀREA D’ESTUDI</a:t>
            </a:r>
          </a:p>
        </p:txBody>
      </p:sp>
      <p:grpSp>
        <p:nvGrpSpPr>
          <p:cNvPr id="12294" name="10 Grupo"/>
          <p:cNvGrpSpPr>
            <a:grpSpLocks/>
          </p:cNvGrpSpPr>
          <p:nvPr/>
        </p:nvGrpSpPr>
        <p:grpSpPr bwMode="auto">
          <a:xfrm>
            <a:off x="0" y="188913"/>
            <a:ext cx="2268538" cy="5845175"/>
            <a:chOff x="-1" y="188640"/>
            <a:chExt cx="2267745" cy="5844803"/>
          </a:xfrm>
        </p:grpSpPr>
        <p:sp>
          <p:nvSpPr>
            <p:cNvPr id="12" name="11 Rectángulo"/>
            <p:cNvSpPr/>
            <p:nvPr/>
          </p:nvSpPr>
          <p:spPr>
            <a:xfrm>
              <a:off x="-1" y="188640"/>
              <a:ext cx="226774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I  DISCUSIONS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-1" y="2204637"/>
              <a:ext cx="2267745" cy="57622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600" dirty="0">
                  <a:solidFill>
                    <a:prstClr val="black"/>
                  </a:solidFill>
                </a:rPr>
                <a:t>ÀREA D’ESTUDI</a:t>
              </a:r>
            </a:p>
          </p:txBody>
        </p:sp>
      </p:grpSp>
      <p:grpSp>
        <p:nvGrpSpPr>
          <p:cNvPr id="12295" name="3 Grupo"/>
          <p:cNvGrpSpPr>
            <a:grpSpLocks/>
          </p:cNvGrpSpPr>
          <p:nvPr/>
        </p:nvGrpSpPr>
        <p:grpSpPr bwMode="auto">
          <a:xfrm>
            <a:off x="3279775" y="1377950"/>
            <a:ext cx="139700" cy="3071813"/>
            <a:chOff x="3280537" y="1377656"/>
            <a:chExt cx="135012" cy="3071362"/>
          </a:xfrm>
        </p:grpSpPr>
        <p:sp>
          <p:nvSpPr>
            <p:cNvPr id="19" name="18 Triángulo isósceles"/>
            <p:cNvSpPr/>
            <p:nvPr/>
          </p:nvSpPr>
          <p:spPr>
            <a:xfrm rot="5400000">
              <a:off x="3233760" y="1424433"/>
              <a:ext cx="228566" cy="1350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20" name="19 Triángulo isósceles"/>
            <p:cNvSpPr/>
            <p:nvPr/>
          </p:nvSpPr>
          <p:spPr>
            <a:xfrm rot="5400000">
              <a:off x="3233760" y="4267229"/>
              <a:ext cx="228566" cy="1350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</p:grpSp>
      <p:graphicFrame>
        <p:nvGraphicFramePr>
          <p:cNvPr id="14" name="3 Gráfico" title="Usos del suelo y vegetación"/>
          <p:cNvGraphicFramePr>
            <a:graphicFrameLocks/>
          </p:cNvGraphicFramePr>
          <p:nvPr/>
        </p:nvGraphicFramePr>
        <p:xfrm>
          <a:off x="2555776" y="43354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3 Gráfico" title="Usos del suelo y vegetación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8138403"/>
              </p:ext>
            </p:extLst>
          </p:nvPr>
        </p:nvGraphicFramePr>
        <p:xfrm>
          <a:off x="2627784" y="44497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184358"/>
              </p:ext>
            </p:extLst>
          </p:nvPr>
        </p:nvGraphicFramePr>
        <p:xfrm>
          <a:off x="2627784" y="17399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3 Gráfico" title="Usos del suelo y vegetación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6479024"/>
              </p:ext>
            </p:extLst>
          </p:nvPr>
        </p:nvGraphicFramePr>
        <p:xfrm>
          <a:off x="2771800" y="44497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1476375" y="131763"/>
            <a:ext cx="6727825" cy="1143000"/>
          </a:xfrm>
        </p:spPr>
        <p:txBody>
          <a:bodyPr/>
          <a:lstStyle/>
          <a:p>
            <a:pPr eaLnBrk="1" hangingPunct="1"/>
            <a:r>
              <a:rPr lang="es-ES" smtClean="0">
                <a:solidFill>
                  <a:srgbClr val="4A452A"/>
                </a:solidFill>
              </a:rPr>
              <a:t>Geologia i Edafologia</a:t>
            </a:r>
          </a:p>
        </p:txBody>
      </p:sp>
      <p:sp>
        <p:nvSpPr>
          <p:cNvPr id="14" name="13 Rectángulo"/>
          <p:cNvSpPr/>
          <p:nvPr/>
        </p:nvSpPr>
        <p:spPr bwMode="auto">
          <a:xfrm>
            <a:off x="0" y="2276475"/>
            <a:ext cx="2268538" cy="576263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indent="-5715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prstClr val="black"/>
                </a:solidFill>
              </a:rPr>
              <a:t>ÀREA D’ESTUDI</a:t>
            </a:r>
          </a:p>
        </p:txBody>
      </p:sp>
      <p:sp>
        <p:nvSpPr>
          <p:cNvPr id="10" name="9 Rectángulo"/>
          <p:cNvSpPr/>
          <p:nvPr/>
        </p:nvSpPr>
        <p:spPr bwMode="auto">
          <a:xfrm>
            <a:off x="0" y="188913"/>
            <a:ext cx="2268538" cy="58451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ÍNDEX</a:t>
            </a:r>
            <a:endParaRPr lang="es-E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PRESENTACIÓ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sz="1400" dirty="0">
              <a:solidFill>
                <a:prstClr val="black"/>
              </a:solidFill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MARC TEÒRIC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MATERIALS I MÈTODES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spc="-150" dirty="0">
                <a:solidFill>
                  <a:prstClr val="black"/>
                </a:solidFill>
              </a:rPr>
              <a:t>RESULTATS  I  DISCUSIONS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CONCLUSIONS</a:t>
            </a: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3255963" y="1293813"/>
            <a:ext cx="2446337" cy="6223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Concepción del Oro</a:t>
            </a:r>
          </a:p>
          <a:p>
            <a:pPr fontAlgn="auto">
              <a:spcAft>
                <a:spcPts val="0"/>
              </a:spcAft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2 Marcador de contenido"/>
          <p:cNvSpPr>
            <a:spLocks noGrp="1"/>
          </p:cNvSpPr>
          <p:nvPr>
            <p:ph idx="1"/>
          </p:nvPr>
        </p:nvSpPr>
        <p:spPr>
          <a:xfrm>
            <a:off x="3276600" y="4165600"/>
            <a:ext cx="2206625" cy="757238"/>
          </a:xfrm>
        </p:spPr>
        <p:txBody>
          <a:bodyPr rtlCol="0">
            <a:normAutofit fontScale="8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s-ES" sz="2600" dirty="0" smtClean="0">
                <a:solidFill>
                  <a:schemeClr val="bg2">
                    <a:lumMod val="25000"/>
                  </a:schemeClr>
                </a:solidFill>
              </a:rPr>
              <a:t>El Salvador	</a:t>
            </a:r>
            <a:r>
              <a:rPr lang="es-ES" dirty="0" smtClean="0">
                <a:solidFill>
                  <a:schemeClr val="bg2">
                    <a:lumMod val="25000"/>
                  </a:schemeClr>
                </a:solidFill>
              </a:rPr>
              <a:t>		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3319" name="15 Grupo"/>
          <p:cNvGrpSpPr>
            <a:grpSpLocks/>
          </p:cNvGrpSpPr>
          <p:nvPr/>
        </p:nvGrpSpPr>
        <p:grpSpPr bwMode="auto">
          <a:xfrm>
            <a:off x="3132138" y="1377950"/>
            <a:ext cx="134937" cy="3071813"/>
            <a:chOff x="3280537" y="1377656"/>
            <a:chExt cx="135012" cy="3071362"/>
          </a:xfrm>
        </p:grpSpPr>
        <p:sp>
          <p:nvSpPr>
            <p:cNvPr id="17" name="16 Triángulo isósceles"/>
            <p:cNvSpPr/>
            <p:nvPr/>
          </p:nvSpPr>
          <p:spPr>
            <a:xfrm rot="5400000">
              <a:off x="3233760" y="1424433"/>
              <a:ext cx="228566" cy="1350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18" name="17 Triángulo isósceles"/>
            <p:cNvSpPr/>
            <p:nvPr/>
          </p:nvSpPr>
          <p:spPr>
            <a:xfrm rot="5400000">
              <a:off x="3233760" y="4267228"/>
              <a:ext cx="228566" cy="1350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</p:grpSp>
      <p:graphicFrame>
        <p:nvGraphicFramePr>
          <p:cNvPr id="12" name="6 Gráfico"/>
          <p:cNvGraphicFramePr>
            <a:graphicFrameLocks/>
          </p:cNvGraphicFramePr>
          <p:nvPr/>
        </p:nvGraphicFramePr>
        <p:xfrm>
          <a:off x="2627784" y="17065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9 Gráfico"/>
          <p:cNvGraphicFramePr>
            <a:graphicFrameLocks/>
          </p:cNvGraphicFramePr>
          <p:nvPr/>
        </p:nvGraphicFramePr>
        <p:xfrm>
          <a:off x="2771800" y="448453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>
          <a:xfrm>
            <a:off x="1331913" y="260350"/>
            <a:ext cx="7159625" cy="1143000"/>
          </a:xfrm>
        </p:spPr>
        <p:txBody>
          <a:bodyPr/>
          <a:lstStyle/>
          <a:p>
            <a:pPr eaLnBrk="1" hangingPunct="1"/>
            <a:r>
              <a:rPr lang="es-ES" smtClean="0">
                <a:solidFill>
                  <a:srgbClr val="4A452A"/>
                </a:solidFill>
              </a:rPr>
              <a:t>Hidrologia</a:t>
            </a:r>
          </a:p>
        </p:txBody>
      </p:sp>
      <p:sp>
        <p:nvSpPr>
          <p:cNvPr id="11" name="10 Rectángulo"/>
          <p:cNvSpPr/>
          <p:nvPr/>
        </p:nvSpPr>
        <p:spPr bwMode="auto">
          <a:xfrm>
            <a:off x="0" y="2276475"/>
            <a:ext cx="2268538" cy="576263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indent="-5715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prstClr val="black"/>
                </a:solidFill>
              </a:rPr>
              <a:t>ÀREA D’ESTUDI</a:t>
            </a:r>
          </a:p>
        </p:txBody>
      </p:sp>
      <p:sp>
        <p:nvSpPr>
          <p:cNvPr id="7" name="6 Rectángulo"/>
          <p:cNvSpPr/>
          <p:nvPr/>
        </p:nvSpPr>
        <p:spPr bwMode="auto">
          <a:xfrm>
            <a:off x="0" y="188913"/>
            <a:ext cx="2268538" cy="58451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ÍNDEX</a:t>
            </a:r>
            <a:endParaRPr lang="es-E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PRESENTACIÓ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sz="1400" dirty="0">
              <a:solidFill>
                <a:prstClr val="black"/>
              </a:solidFill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MARC TEÒRIC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MATERIALS I MÈTODES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spc="-150" dirty="0">
                <a:solidFill>
                  <a:prstClr val="black"/>
                </a:solidFill>
              </a:rPr>
              <a:t>RESULTATS  I  DISCUSIONS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CONCLUSIONS</a:t>
            </a:r>
          </a:p>
        </p:txBody>
      </p:sp>
      <p:pic>
        <p:nvPicPr>
          <p:cNvPr id="14341" name="Picture 7" descr="C:\Users\PiPU\Desktop\Projecte\Mapa GIS\FInals\HIdro\Hidrogeolog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574800"/>
            <a:ext cx="6797675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>
          <a:xfrm>
            <a:off x="1095375" y="274638"/>
            <a:ext cx="7580313" cy="1143000"/>
          </a:xfrm>
        </p:spPr>
        <p:txBody>
          <a:bodyPr/>
          <a:lstStyle/>
          <a:p>
            <a:pPr eaLnBrk="1" hangingPunct="1"/>
            <a:r>
              <a:rPr lang="es-ES" smtClean="0">
                <a:solidFill>
                  <a:srgbClr val="4A452A"/>
                </a:solidFill>
              </a:rPr>
              <a:t>Climatologia</a:t>
            </a:r>
          </a:p>
        </p:txBody>
      </p:sp>
      <p:sp>
        <p:nvSpPr>
          <p:cNvPr id="11" name="10 Rectángulo"/>
          <p:cNvSpPr/>
          <p:nvPr/>
        </p:nvSpPr>
        <p:spPr bwMode="auto">
          <a:xfrm>
            <a:off x="0" y="2276475"/>
            <a:ext cx="2268538" cy="576263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indent="-5715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prstClr val="black"/>
                </a:solidFill>
              </a:rPr>
              <a:t>ÀREA D’ESTUDI</a:t>
            </a:r>
          </a:p>
        </p:txBody>
      </p:sp>
      <p:sp>
        <p:nvSpPr>
          <p:cNvPr id="7" name="6 Rectángulo"/>
          <p:cNvSpPr/>
          <p:nvPr/>
        </p:nvSpPr>
        <p:spPr bwMode="auto">
          <a:xfrm>
            <a:off x="0" y="188913"/>
            <a:ext cx="2268538" cy="58451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ÍNDEX</a:t>
            </a:r>
            <a:endParaRPr lang="es-E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PRESENTACIÓ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sz="1400" dirty="0">
              <a:solidFill>
                <a:prstClr val="black"/>
              </a:solidFill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MARC TEÒRIC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MATERIALS I MÈTODES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spc="-150" dirty="0">
                <a:solidFill>
                  <a:prstClr val="black"/>
                </a:solidFill>
              </a:rPr>
              <a:t>RESULTATS  I  DISCUSIONS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CONCLUSIONS</a:t>
            </a:r>
          </a:p>
        </p:txBody>
      </p:sp>
      <p:pic>
        <p:nvPicPr>
          <p:cNvPr id="15365" name="Picture 7" descr="C:\Users\PiPU\Desktop\Projecte\Mapa GIS\FInals\Climatologia\Climatolog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3" y="1603375"/>
            <a:ext cx="6859587" cy="484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>
          <a:xfrm>
            <a:off x="1470025" y="79375"/>
            <a:ext cx="7354888" cy="1143000"/>
          </a:xfrm>
        </p:spPr>
        <p:txBody>
          <a:bodyPr/>
          <a:lstStyle/>
          <a:p>
            <a:pPr eaLnBrk="1" hangingPunct="1"/>
            <a:r>
              <a:rPr lang="es-ES" smtClean="0">
                <a:solidFill>
                  <a:srgbClr val="4A452A"/>
                </a:solidFill>
              </a:rPr>
              <a:t>Aspectes socio-econòmics</a:t>
            </a:r>
          </a:p>
        </p:txBody>
      </p:sp>
      <p:pic>
        <p:nvPicPr>
          <p:cNvPr id="4" name="3 Imagen"/>
          <p:cNvPicPr/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3194968" y="4484688"/>
            <a:ext cx="3969320" cy="22263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/>
          </a:blip>
          <a:srcRect t="707" b="707"/>
          <a:stretch/>
        </p:blipFill>
        <p:spPr bwMode="auto">
          <a:xfrm>
            <a:off x="3194968" y="1700981"/>
            <a:ext cx="3906356" cy="2314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10 Rectángulo"/>
          <p:cNvSpPr/>
          <p:nvPr/>
        </p:nvSpPr>
        <p:spPr bwMode="auto">
          <a:xfrm>
            <a:off x="0" y="2276475"/>
            <a:ext cx="2268538" cy="576263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indent="-5715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prstClr val="black"/>
                </a:solidFill>
              </a:rPr>
              <a:t>ÀREA D’ESTUDI</a:t>
            </a:r>
          </a:p>
        </p:txBody>
      </p:sp>
      <p:sp>
        <p:nvSpPr>
          <p:cNvPr id="12" name="11 Rectángulo"/>
          <p:cNvSpPr/>
          <p:nvPr/>
        </p:nvSpPr>
        <p:spPr bwMode="auto">
          <a:xfrm>
            <a:off x="0" y="188913"/>
            <a:ext cx="2268538" cy="58451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ÍNDEX</a:t>
            </a:r>
            <a:endParaRPr lang="es-E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PRESENTACIÓ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sz="1400" dirty="0">
              <a:solidFill>
                <a:prstClr val="black"/>
              </a:solidFill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MARC TEÒRIC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MATERIALS I MÈTODES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spc="-150" dirty="0">
                <a:solidFill>
                  <a:prstClr val="black"/>
                </a:solidFill>
              </a:rPr>
              <a:t>RESULTATS  I  DISCUSIONS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CONCLUSIONS</a:t>
            </a: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3255963" y="1222375"/>
            <a:ext cx="2446337" cy="6223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Concepción del Oro</a:t>
            </a:r>
          </a:p>
          <a:p>
            <a:pPr fontAlgn="auto">
              <a:spcAft>
                <a:spcPts val="0"/>
              </a:spcAft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2 Marcador de contenido"/>
          <p:cNvSpPr>
            <a:spLocks noGrp="1"/>
          </p:cNvSpPr>
          <p:nvPr>
            <p:ph idx="1"/>
          </p:nvPr>
        </p:nvSpPr>
        <p:spPr>
          <a:xfrm>
            <a:off x="3286125" y="4111625"/>
            <a:ext cx="2206625" cy="757238"/>
          </a:xfrm>
        </p:spPr>
        <p:txBody>
          <a:bodyPr rtlCol="0">
            <a:normAutofit fontScale="8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s-ES" sz="2600" dirty="0" smtClean="0">
                <a:solidFill>
                  <a:schemeClr val="bg2">
                    <a:lumMod val="25000"/>
                  </a:schemeClr>
                </a:solidFill>
              </a:rPr>
              <a:t>El Salvador	</a:t>
            </a:r>
            <a:r>
              <a:rPr lang="es-ES" dirty="0" smtClean="0">
                <a:solidFill>
                  <a:schemeClr val="bg2">
                    <a:lumMod val="25000"/>
                  </a:schemeClr>
                </a:solidFill>
              </a:rPr>
              <a:t>		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6393" name="14 Grupo"/>
          <p:cNvGrpSpPr>
            <a:grpSpLocks/>
          </p:cNvGrpSpPr>
          <p:nvPr/>
        </p:nvGrpSpPr>
        <p:grpSpPr bwMode="auto">
          <a:xfrm>
            <a:off x="3132138" y="1341438"/>
            <a:ext cx="134937" cy="3071812"/>
            <a:chOff x="3280537" y="1377656"/>
            <a:chExt cx="135012" cy="3071362"/>
          </a:xfrm>
        </p:grpSpPr>
        <p:sp>
          <p:nvSpPr>
            <p:cNvPr id="16" name="15 Triángulo isósceles"/>
            <p:cNvSpPr/>
            <p:nvPr/>
          </p:nvSpPr>
          <p:spPr>
            <a:xfrm rot="5400000">
              <a:off x="3233760" y="1424433"/>
              <a:ext cx="228567" cy="1350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17" name="16 Triángulo isósceles"/>
            <p:cNvSpPr/>
            <p:nvPr/>
          </p:nvSpPr>
          <p:spPr>
            <a:xfrm rot="5400000">
              <a:off x="3233760" y="4267228"/>
              <a:ext cx="228567" cy="1350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ctrTitle"/>
          </p:nvPr>
        </p:nvSpPr>
        <p:spPr>
          <a:xfrm>
            <a:off x="684213" y="2133600"/>
            <a:ext cx="7772400" cy="1470025"/>
          </a:xfrm>
        </p:spPr>
        <p:txBody>
          <a:bodyPr/>
          <a:lstStyle/>
          <a:p>
            <a:pPr eaLnBrk="1" hangingPunct="1"/>
            <a:r>
              <a:rPr lang="es-ES" smtClean="0">
                <a:latin typeface="Tw Cen MT Condensed Extra Bold" pitchFamily="34" charset="0"/>
              </a:rPr>
              <a:t>MARC TEÒRIC</a:t>
            </a:r>
          </a:p>
        </p:txBody>
      </p:sp>
      <p:pic>
        <p:nvPicPr>
          <p:cNvPr id="17411" name="Picture 6" descr="C:\Users\PiPU\AppData\Local\Temp\logofondotranks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13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>
          <a:xfrm>
            <a:off x="1133475" y="274638"/>
            <a:ext cx="7553325" cy="1143000"/>
          </a:xfrm>
        </p:spPr>
        <p:txBody>
          <a:bodyPr/>
          <a:lstStyle/>
          <a:p>
            <a:r>
              <a:rPr lang="es-ES" sz="3600" dirty="0" err="1" smtClean="0">
                <a:solidFill>
                  <a:schemeClr val="bg2">
                    <a:lumMod val="25000"/>
                  </a:schemeClr>
                </a:solidFill>
              </a:rPr>
              <a:t>Proposta</a:t>
            </a:r>
            <a:r>
              <a:rPr lang="es-ES" sz="36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3600" dirty="0" err="1" smtClean="0">
                <a:solidFill>
                  <a:schemeClr val="bg2">
                    <a:lumMod val="25000"/>
                  </a:schemeClr>
                </a:solidFill>
              </a:rPr>
              <a:t>pel</a:t>
            </a:r>
            <a:r>
              <a:rPr lang="es-ES" sz="36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3600" dirty="0" err="1" smtClean="0">
                <a:solidFill>
                  <a:schemeClr val="bg2">
                    <a:lumMod val="25000"/>
                  </a:schemeClr>
                </a:solidFill>
              </a:rPr>
              <a:t>decret</a:t>
            </a:r>
            <a:r>
              <a:rPr lang="es-ES" sz="36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3600" dirty="0" err="1" smtClean="0">
                <a:solidFill>
                  <a:schemeClr val="bg2">
                    <a:lumMod val="25000"/>
                  </a:schemeClr>
                </a:solidFill>
              </a:rPr>
              <a:t>d’Àrea</a:t>
            </a:r>
            <a:r>
              <a:rPr lang="es-ES" sz="3600" dirty="0" smtClean="0">
                <a:solidFill>
                  <a:schemeClr val="bg2">
                    <a:lumMod val="25000"/>
                  </a:schemeClr>
                </a:solidFill>
              </a:rPr>
              <a:t> Natural Protegida del </a:t>
            </a:r>
            <a:r>
              <a:rPr lang="es-ES" sz="3600" dirty="0" err="1" smtClean="0">
                <a:solidFill>
                  <a:schemeClr val="bg2">
                    <a:lumMod val="25000"/>
                  </a:schemeClr>
                </a:solidFill>
              </a:rPr>
              <a:t>Desert</a:t>
            </a:r>
            <a:r>
              <a:rPr lang="es-ES" sz="36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3600" dirty="0" err="1" smtClean="0">
                <a:solidFill>
                  <a:schemeClr val="bg2">
                    <a:lumMod val="25000"/>
                  </a:schemeClr>
                </a:solidFill>
              </a:rPr>
              <a:t>Zacatecà</a:t>
            </a:r>
            <a:endParaRPr lang="ca-ES" sz="36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435" name="2 Marcador de contenido"/>
          <p:cNvSpPr>
            <a:spLocks noGrp="1"/>
          </p:cNvSpPr>
          <p:nvPr>
            <p:ph idx="1"/>
          </p:nvPr>
        </p:nvSpPr>
        <p:spPr>
          <a:xfrm>
            <a:off x="2484438" y="2781300"/>
            <a:ext cx="1800225" cy="5762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Vegetació</a:t>
            </a:r>
            <a:endParaRPr lang="ca-ES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8436" name="3 Grupo"/>
          <p:cNvGrpSpPr>
            <a:grpSpLocks/>
          </p:cNvGrpSpPr>
          <p:nvPr/>
        </p:nvGrpSpPr>
        <p:grpSpPr bwMode="auto">
          <a:xfrm>
            <a:off x="-1588" y="188913"/>
            <a:ext cx="2270126" cy="5845175"/>
            <a:chOff x="-794" y="188913"/>
            <a:chExt cx="2269332" cy="5844677"/>
          </a:xfrm>
        </p:grpSpPr>
        <p:sp>
          <p:nvSpPr>
            <p:cNvPr id="5" name="4 Rectángulo"/>
            <p:cNvSpPr/>
            <p:nvPr/>
          </p:nvSpPr>
          <p:spPr bwMode="auto">
            <a:xfrm>
              <a:off x="793" y="188913"/>
              <a:ext cx="2267745" cy="58446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I  DISCUSIONS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6" name="5 Rectángulo"/>
            <p:cNvSpPr/>
            <p:nvPr/>
          </p:nvSpPr>
          <p:spPr bwMode="auto">
            <a:xfrm>
              <a:off x="-794" y="2996961"/>
              <a:ext cx="2267745" cy="57621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dirty="0">
                  <a:solidFill>
                    <a:prstClr val="black"/>
                  </a:solidFill>
                </a:rPr>
                <a:t>MARC TEÒRIC</a:t>
              </a:r>
            </a:p>
          </p:txBody>
        </p:sp>
      </p:grpSp>
      <p:sp>
        <p:nvSpPr>
          <p:cNvPr id="18437" name="2 Marcador de contenido"/>
          <p:cNvSpPr txBox="1">
            <a:spLocks/>
          </p:cNvSpPr>
          <p:nvPr/>
        </p:nvSpPr>
        <p:spPr bwMode="auto">
          <a:xfrm>
            <a:off x="2484438" y="5157788"/>
            <a:ext cx="18002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es-ES" sz="240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Fauna</a:t>
            </a:r>
            <a:endParaRPr lang="ca-ES" sz="240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18438" name="2 Marcador de contenido"/>
          <p:cNvSpPr txBox="1">
            <a:spLocks/>
          </p:cNvSpPr>
          <p:nvPr/>
        </p:nvSpPr>
        <p:spPr bwMode="auto">
          <a:xfrm>
            <a:off x="3492500" y="1901825"/>
            <a:ext cx="4608513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2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s-ES" sz="22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Matoll</a:t>
            </a:r>
            <a:r>
              <a:rPr lang="es-ES" sz="22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es-ES" sz="22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alt</a:t>
            </a:r>
            <a:r>
              <a:rPr lang="es-ES" sz="22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ca-ES" sz="2200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espinòs</a:t>
            </a:r>
            <a:endParaRPr lang="ca-ES" sz="2200" dirty="0" smtClean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  <a:p>
            <a:pPr lvl="2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s-ES" sz="22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Matoll</a:t>
            </a:r>
            <a:r>
              <a:rPr lang="es-ES" sz="22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es-ES" sz="2200" b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crasicaule</a:t>
            </a:r>
            <a:endParaRPr lang="es-ES" sz="2200" b="1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  <a:p>
            <a:pPr lvl="2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s-ES" sz="22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Matoll</a:t>
            </a:r>
            <a:r>
              <a:rPr lang="es-ES" sz="22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es-ES" sz="22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mitjà</a:t>
            </a:r>
            <a:r>
              <a:rPr lang="es-ES" sz="22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ca-ES" sz="2200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espinòs</a:t>
            </a:r>
            <a:endParaRPr lang="ca-ES" sz="2200" dirty="0" smtClean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  <a:p>
            <a:pPr lvl="2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s-ES" sz="22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Pastura </a:t>
            </a:r>
            <a:r>
              <a:rPr lang="es-ES" sz="2200" b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mitjana</a:t>
            </a:r>
            <a:r>
              <a:rPr lang="es-ES" sz="2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es-ES" sz="2200" b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oberta</a:t>
            </a:r>
            <a:endParaRPr lang="es-ES" sz="22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924300" y="4221088"/>
            <a:ext cx="7235825" cy="305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Aguililla de </a:t>
            </a:r>
            <a:r>
              <a:rPr lang="es-ES" dirty="0" smtClean="0">
                <a:solidFill>
                  <a:schemeClr val="bg2">
                    <a:lumMod val="25000"/>
                  </a:schemeClr>
                </a:solidFill>
              </a:rPr>
              <a:t>Harris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es-ES" i="1" dirty="0" err="1" smtClean="0">
                <a:solidFill>
                  <a:schemeClr val="bg2">
                    <a:lumMod val="25000"/>
                  </a:schemeClr>
                </a:solidFill>
              </a:rPr>
              <a:t>Parabuteo</a:t>
            </a:r>
            <a:r>
              <a:rPr lang="es-ES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bg2">
                    <a:lumMod val="25000"/>
                  </a:schemeClr>
                </a:solidFill>
              </a:rPr>
              <a:t>unicincitus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lvl="1" algn="just">
              <a:lnSpc>
                <a:spcPct val="150000"/>
              </a:lnSpc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Halcón de las praderas </a:t>
            </a:r>
            <a:r>
              <a:rPr lang="es-ES" i="1" dirty="0">
                <a:solidFill>
                  <a:schemeClr val="bg2">
                    <a:lumMod val="25000"/>
                  </a:schemeClr>
                </a:solidFill>
              </a:rPr>
              <a:t>(Falco </a:t>
            </a:r>
            <a:r>
              <a:rPr lang="es-ES" i="1" dirty="0" err="1">
                <a:solidFill>
                  <a:schemeClr val="bg2">
                    <a:lumMod val="25000"/>
                  </a:schemeClr>
                </a:solidFill>
              </a:rPr>
              <a:t>mexicanus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lvl="1" algn="just">
              <a:lnSpc>
                <a:spcPct val="150000"/>
              </a:lnSpc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Búho cornudo (</a:t>
            </a:r>
            <a:r>
              <a:rPr lang="es-ES" i="1" dirty="0" err="1">
                <a:solidFill>
                  <a:schemeClr val="bg2">
                    <a:lumMod val="25000"/>
                  </a:schemeClr>
                </a:solidFill>
              </a:rPr>
              <a:t>Buho</a:t>
            </a:r>
            <a:r>
              <a:rPr lang="es-ES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bg2">
                    <a:lumMod val="25000"/>
                  </a:schemeClr>
                </a:solidFill>
              </a:rPr>
              <a:t>virginianus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lvl="1" algn="just">
              <a:lnSpc>
                <a:spcPct val="150000"/>
              </a:lnSpc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Puma </a:t>
            </a:r>
            <a:r>
              <a:rPr lang="es-ES" i="1" dirty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es-ES" i="1" dirty="0" err="1">
                <a:solidFill>
                  <a:schemeClr val="bg2">
                    <a:lumMod val="25000"/>
                  </a:schemeClr>
                </a:solidFill>
              </a:rPr>
              <a:t>Felis</a:t>
            </a:r>
            <a:r>
              <a:rPr lang="es-ES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bg2">
                    <a:lumMod val="25000"/>
                  </a:schemeClr>
                </a:solidFill>
              </a:rPr>
              <a:t>concolor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lvl="1" algn="just">
              <a:lnSpc>
                <a:spcPct val="150000"/>
              </a:lnSpc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Cascabel de pradera (</a:t>
            </a:r>
            <a:r>
              <a:rPr lang="es-ES" i="1" dirty="0" err="1">
                <a:solidFill>
                  <a:schemeClr val="bg2">
                    <a:lumMod val="25000"/>
                  </a:schemeClr>
                </a:solidFill>
              </a:rPr>
              <a:t>Crotalus</a:t>
            </a:r>
            <a:r>
              <a:rPr lang="es-ES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bg2">
                    <a:lumMod val="25000"/>
                  </a:schemeClr>
                </a:solidFill>
              </a:rPr>
              <a:t>scutulatus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lvl="1" algn="just">
              <a:lnSpc>
                <a:spcPct val="150000"/>
              </a:lnSpc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Águila real (</a:t>
            </a:r>
            <a:r>
              <a:rPr lang="es-ES" i="1" dirty="0">
                <a:solidFill>
                  <a:schemeClr val="bg2">
                    <a:lumMod val="25000"/>
                  </a:schemeClr>
                </a:solidFill>
              </a:rPr>
              <a:t>Aquila </a:t>
            </a:r>
            <a:r>
              <a:rPr lang="es-ES" i="1" dirty="0" err="1">
                <a:solidFill>
                  <a:schemeClr val="bg2">
                    <a:lumMod val="25000"/>
                  </a:schemeClr>
                </a:solidFill>
              </a:rPr>
              <a:t>chrysaetos</a:t>
            </a:r>
            <a:r>
              <a:rPr lang="es-ES" i="1" dirty="0">
                <a:solidFill>
                  <a:schemeClr val="bg2">
                    <a:lumMod val="25000"/>
                  </a:schemeClr>
                </a:solidFill>
              </a:rPr>
              <a:t>)</a:t>
            </a:r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lvl="1" algn="just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  <a:latin typeface="Calibri"/>
              <a:cs typeface="+mn-cs"/>
            </a:endParaRPr>
          </a:p>
        </p:txBody>
      </p:sp>
      <p:sp>
        <p:nvSpPr>
          <p:cNvPr id="13" name="12 Abrir corchete"/>
          <p:cNvSpPr/>
          <p:nvPr/>
        </p:nvSpPr>
        <p:spPr>
          <a:xfrm>
            <a:off x="4211638" y="2060575"/>
            <a:ext cx="144462" cy="2089150"/>
          </a:xfrm>
          <a:prstGeom prst="leftBracket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6" name="15 Abrir corchete"/>
          <p:cNvSpPr/>
          <p:nvPr/>
        </p:nvSpPr>
        <p:spPr>
          <a:xfrm>
            <a:off x="4219575" y="4445000"/>
            <a:ext cx="144463" cy="2224360"/>
          </a:xfrm>
          <a:prstGeom prst="leftBracket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grpSp>
        <p:nvGrpSpPr>
          <p:cNvPr id="18442" name="14 Grupo"/>
          <p:cNvGrpSpPr>
            <a:grpSpLocks/>
          </p:cNvGrpSpPr>
          <p:nvPr/>
        </p:nvGrpSpPr>
        <p:grpSpPr bwMode="auto">
          <a:xfrm>
            <a:off x="2266950" y="2922588"/>
            <a:ext cx="169863" cy="2565400"/>
            <a:chOff x="3280537" y="1377656"/>
            <a:chExt cx="135012" cy="3071362"/>
          </a:xfrm>
        </p:grpSpPr>
        <p:sp>
          <p:nvSpPr>
            <p:cNvPr id="18" name="17 Triángulo isósceles"/>
            <p:cNvSpPr/>
            <p:nvPr/>
          </p:nvSpPr>
          <p:spPr>
            <a:xfrm rot="5400000">
              <a:off x="3234008" y="1424185"/>
              <a:ext cx="228071" cy="1350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19" name="18 Triángulo isósceles"/>
            <p:cNvSpPr/>
            <p:nvPr/>
          </p:nvSpPr>
          <p:spPr>
            <a:xfrm rot="5400000">
              <a:off x="3234008" y="4267476"/>
              <a:ext cx="228071" cy="1350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</p:grpSp>
      <p:sp>
        <p:nvSpPr>
          <p:cNvPr id="14" name="13 Rectángulo"/>
          <p:cNvSpPr/>
          <p:nvPr/>
        </p:nvSpPr>
        <p:spPr>
          <a:xfrm>
            <a:off x="2436813" y="1403350"/>
            <a:ext cx="5303837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(</a:t>
            </a:r>
            <a:r>
              <a:rPr lang="ca-ES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municipis</a:t>
            </a:r>
            <a:r>
              <a:rPr lang="es-ES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de El Salvador y Concepción del Oro)</a:t>
            </a:r>
            <a:endParaRPr lang="ca-ES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1258888" y="274638"/>
            <a:ext cx="7427912" cy="1143000"/>
          </a:xfrm>
        </p:spPr>
        <p:txBody>
          <a:bodyPr/>
          <a:lstStyle/>
          <a:p>
            <a:r>
              <a:rPr lang="ca-ES" dirty="0" smtClean="0">
                <a:solidFill>
                  <a:schemeClr val="bg2">
                    <a:lumMod val="25000"/>
                  </a:schemeClr>
                </a:solidFill>
              </a:rPr>
              <a:t>Diversitat de cactàcies</a:t>
            </a:r>
          </a:p>
        </p:txBody>
      </p:sp>
      <p:grpSp>
        <p:nvGrpSpPr>
          <p:cNvPr id="19459" name="3 Grupo"/>
          <p:cNvGrpSpPr>
            <a:grpSpLocks/>
          </p:cNvGrpSpPr>
          <p:nvPr/>
        </p:nvGrpSpPr>
        <p:grpSpPr bwMode="auto">
          <a:xfrm>
            <a:off x="-1588" y="188913"/>
            <a:ext cx="2270126" cy="5845175"/>
            <a:chOff x="-794" y="188913"/>
            <a:chExt cx="2269332" cy="5844677"/>
          </a:xfrm>
        </p:grpSpPr>
        <p:sp>
          <p:nvSpPr>
            <p:cNvPr id="5" name="4 Rectángulo"/>
            <p:cNvSpPr/>
            <p:nvPr/>
          </p:nvSpPr>
          <p:spPr bwMode="auto">
            <a:xfrm>
              <a:off x="793" y="188913"/>
              <a:ext cx="2267745" cy="58446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I  DISCUSIONS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6" name="5 Rectángulo"/>
            <p:cNvSpPr/>
            <p:nvPr/>
          </p:nvSpPr>
          <p:spPr bwMode="auto">
            <a:xfrm>
              <a:off x="-794" y="2996961"/>
              <a:ext cx="2267745" cy="57621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dirty="0">
                  <a:solidFill>
                    <a:prstClr val="black"/>
                  </a:solidFill>
                </a:rPr>
                <a:t>MARC TEÒRIC</a:t>
              </a:r>
            </a:p>
          </p:txBody>
        </p:sp>
      </p:grpSp>
      <p:sp>
        <p:nvSpPr>
          <p:cNvPr id="19460" name="2 Marcador de contenido"/>
          <p:cNvSpPr txBox="1">
            <a:spLocks/>
          </p:cNvSpPr>
          <p:nvPr/>
        </p:nvSpPr>
        <p:spPr bwMode="auto">
          <a:xfrm>
            <a:off x="2771775" y="1685925"/>
            <a:ext cx="40322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es-ES" sz="28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Gran </a:t>
            </a:r>
            <a:r>
              <a:rPr lang="es-ES" sz="28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varietat</a:t>
            </a:r>
            <a:r>
              <a:rPr lang="es-ES" sz="28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de </a:t>
            </a:r>
            <a:r>
              <a:rPr lang="es-ES" sz="28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cactàcies</a:t>
            </a:r>
            <a:endParaRPr lang="ca-ES" sz="28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19461" name="2 Marcador de contenido"/>
          <p:cNvSpPr txBox="1">
            <a:spLocks/>
          </p:cNvSpPr>
          <p:nvPr/>
        </p:nvSpPr>
        <p:spPr bwMode="auto">
          <a:xfrm>
            <a:off x="2268538" y="2636838"/>
            <a:ext cx="597535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s-ES" sz="20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- </a:t>
            </a:r>
            <a:r>
              <a:rPr lang="es-ES" sz="2000" b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Cabuche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(</a:t>
            </a:r>
            <a:r>
              <a:rPr lang="es-ES" sz="2000" b="1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Ferocactus</a:t>
            </a:r>
            <a:r>
              <a:rPr lang="es-ES" sz="2000" b="1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es-ES" sz="2000" b="1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pilosus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)</a:t>
            </a:r>
          </a:p>
          <a:p>
            <a:pPr lvl="1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s-ES" sz="20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- Vaquita (</a:t>
            </a:r>
            <a:r>
              <a:rPr lang="es-ES" sz="2000" b="1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Hamatocactus</a:t>
            </a:r>
            <a:r>
              <a:rPr lang="es-ES" sz="2000" b="1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es-ES" sz="2000" b="1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hamatacanthus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)</a:t>
            </a:r>
          </a:p>
          <a:p>
            <a:pPr lvl="1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s-ES" sz="20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- Biznaga burra (</a:t>
            </a:r>
            <a:r>
              <a:rPr lang="es-ES" sz="2000" b="1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Echinocactus</a:t>
            </a:r>
            <a:r>
              <a:rPr lang="es-ES" sz="2000" b="1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es-ES" sz="2000" b="1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platyacanthus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)</a:t>
            </a:r>
          </a:p>
          <a:p>
            <a:pPr lvl="1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s-ES" sz="2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- Órgano / Huevo de venado (</a:t>
            </a:r>
            <a:r>
              <a:rPr lang="es-ES" sz="2000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Peniocereus</a:t>
            </a:r>
            <a:r>
              <a:rPr lang="es-ES" sz="2000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es-ES" sz="2000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greggi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)</a:t>
            </a:r>
          </a:p>
          <a:p>
            <a:pPr lvl="1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s-ES" sz="2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- Cactus roca </a:t>
            </a:r>
            <a:r>
              <a:rPr lang="es-ES" sz="2000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(</a:t>
            </a:r>
            <a:r>
              <a:rPr lang="es-ES" sz="2000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Ariocarpus</a:t>
            </a:r>
            <a:r>
              <a:rPr lang="es-ES" sz="2000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es-ES" sz="2000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fissuratus</a:t>
            </a:r>
            <a:r>
              <a:rPr lang="es-ES" sz="2000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)</a:t>
            </a:r>
          </a:p>
          <a:p>
            <a:pPr lvl="1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s-ES" sz="2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- Peyote ( </a:t>
            </a:r>
            <a:r>
              <a:rPr lang="es-ES" sz="2000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Lephophora</a:t>
            </a:r>
            <a:r>
              <a:rPr lang="es-ES" sz="2000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</a:t>
            </a:r>
            <a:r>
              <a:rPr lang="es-ES" sz="2000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williamsii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10" name="9 Triángulo isósceles"/>
          <p:cNvSpPr/>
          <p:nvPr/>
        </p:nvSpPr>
        <p:spPr bwMode="auto">
          <a:xfrm rot="5400000">
            <a:off x="2534444" y="1870869"/>
            <a:ext cx="211137" cy="168275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>
          <a:xfrm>
            <a:off x="1133475" y="274638"/>
            <a:ext cx="7553325" cy="1143000"/>
          </a:xfrm>
        </p:spPr>
        <p:txBody>
          <a:bodyPr/>
          <a:lstStyle/>
          <a:p>
            <a:r>
              <a:rPr lang="es-ES" sz="4000" dirty="0" err="1" smtClean="0">
                <a:solidFill>
                  <a:schemeClr val="bg2">
                    <a:lumMod val="25000"/>
                  </a:schemeClr>
                </a:solidFill>
              </a:rPr>
              <a:t>Elements</a:t>
            </a:r>
            <a:r>
              <a:rPr lang="es-ES" sz="4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4000" dirty="0" err="1" smtClean="0">
                <a:solidFill>
                  <a:schemeClr val="bg2">
                    <a:lumMod val="25000"/>
                  </a:schemeClr>
                </a:solidFill>
              </a:rPr>
              <a:t>clau</a:t>
            </a:r>
            <a:r>
              <a:rPr lang="es-ES" sz="4000" dirty="0" smtClean="0">
                <a:solidFill>
                  <a:schemeClr val="bg2">
                    <a:lumMod val="25000"/>
                  </a:schemeClr>
                </a:solidFill>
              </a:rPr>
              <a:t> per la </a:t>
            </a:r>
            <a:r>
              <a:rPr lang="es-ES" sz="4000" dirty="0" err="1" smtClean="0">
                <a:solidFill>
                  <a:schemeClr val="bg2">
                    <a:lumMod val="25000"/>
                  </a:schemeClr>
                </a:solidFill>
              </a:rPr>
              <a:t>conservació</a:t>
            </a:r>
            <a:endParaRPr lang="ca-ES" sz="40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0483" name="3 Grupo"/>
          <p:cNvGrpSpPr>
            <a:grpSpLocks/>
          </p:cNvGrpSpPr>
          <p:nvPr/>
        </p:nvGrpSpPr>
        <p:grpSpPr bwMode="auto">
          <a:xfrm>
            <a:off x="-1588" y="188913"/>
            <a:ext cx="2270126" cy="5845175"/>
            <a:chOff x="-794" y="188913"/>
            <a:chExt cx="2269332" cy="5844677"/>
          </a:xfrm>
        </p:grpSpPr>
        <p:sp>
          <p:nvSpPr>
            <p:cNvPr id="5" name="4 Rectángulo"/>
            <p:cNvSpPr/>
            <p:nvPr/>
          </p:nvSpPr>
          <p:spPr bwMode="auto">
            <a:xfrm>
              <a:off x="793" y="188913"/>
              <a:ext cx="2267745" cy="58446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I  DISCUSIONS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6" name="5 Rectángulo"/>
            <p:cNvSpPr/>
            <p:nvPr/>
          </p:nvSpPr>
          <p:spPr bwMode="auto">
            <a:xfrm>
              <a:off x="-794" y="2996961"/>
              <a:ext cx="2267745" cy="57621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dirty="0">
                  <a:solidFill>
                    <a:prstClr val="black"/>
                  </a:solidFill>
                </a:rPr>
                <a:t>MARC TEÒRIC</a:t>
              </a:r>
            </a:p>
          </p:txBody>
        </p:sp>
      </p:grpSp>
      <p:pic>
        <p:nvPicPr>
          <p:cNvPr id="8" name="7 Imagen" descr="E:\fotos para tesis gcg\DSC_021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2975" y="2060575"/>
            <a:ext cx="3060700" cy="1944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8 Imagen" descr="E:\fotos para tesis gcg\DSC_6066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32025" y="4724400"/>
            <a:ext cx="3060700" cy="1944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9 Imagen" descr="C:\Users\Mayte\Desktop\GEMMA\Fotos guía\Echinocactus platyacanthus\PA209918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1863" y="2708275"/>
            <a:ext cx="2952750" cy="3822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87" name="2 Marcador de contenido"/>
          <p:cNvSpPr>
            <a:spLocks noGrp="1"/>
          </p:cNvSpPr>
          <p:nvPr>
            <p:ph idx="1"/>
          </p:nvPr>
        </p:nvSpPr>
        <p:spPr>
          <a:xfrm>
            <a:off x="2162175" y="1484313"/>
            <a:ext cx="3922713" cy="576262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s-ES" sz="1600" dirty="0" err="1" smtClean="0">
                <a:solidFill>
                  <a:schemeClr val="bg2">
                    <a:lumMod val="25000"/>
                  </a:schemeClr>
                </a:solidFill>
              </a:rPr>
              <a:t>Reintroducció</a:t>
            </a:r>
            <a:r>
              <a:rPr lang="es-ES" sz="1600" dirty="0" smtClean="0">
                <a:solidFill>
                  <a:schemeClr val="bg2">
                    <a:lumMod val="25000"/>
                  </a:schemeClr>
                </a:solidFill>
              </a:rPr>
              <a:t> del «perrito de la pradera mexicano» </a:t>
            </a:r>
            <a:r>
              <a:rPr lang="es-ES" sz="1600" i="1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es-ES" sz="1600" i="1" dirty="0" err="1" smtClean="0">
                <a:solidFill>
                  <a:schemeClr val="bg2">
                    <a:lumMod val="25000"/>
                  </a:schemeClr>
                </a:solidFill>
              </a:rPr>
              <a:t>Cinomys</a:t>
            </a:r>
            <a:r>
              <a:rPr lang="es-ES" sz="160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1600" i="1" dirty="0" err="1" smtClean="0">
                <a:solidFill>
                  <a:schemeClr val="bg2">
                    <a:lumMod val="25000"/>
                  </a:schemeClr>
                </a:solidFill>
              </a:rPr>
              <a:t>mexicanus</a:t>
            </a:r>
            <a:r>
              <a:rPr lang="es-ES" sz="1600" i="1" dirty="0" smtClean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</p:txBody>
      </p:sp>
      <p:sp>
        <p:nvSpPr>
          <p:cNvPr id="20488" name="2 Marcador de contenido"/>
          <p:cNvSpPr txBox="1">
            <a:spLocks/>
          </p:cNvSpPr>
          <p:nvPr/>
        </p:nvSpPr>
        <p:spPr bwMode="auto">
          <a:xfrm>
            <a:off x="2162175" y="4149725"/>
            <a:ext cx="42100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es-ES" sz="16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Protecció</a:t>
            </a:r>
            <a:r>
              <a:rPr lang="es-ES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de </a:t>
            </a:r>
            <a:r>
              <a:rPr lang="es-ES" sz="16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l’Àguila</a:t>
            </a:r>
            <a:r>
              <a:rPr lang="es-ES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real 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s-ES" sz="1600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(Aquila </a:t>
            </a:r>
            <a:r>
              <a:rPr lang="es-ES" sz="1600" i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chrysaetos</a:t>
            </a:r>
            <a:r>
              <a:rPr lang="es-ES" sz="1600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20489" name="12 Rectángulo"/>
          <p:cNvSpPr>
            <a:spLocks noChangeArrowheads="1"/>
          </p:cNvSpPr>
          <p:nvPr/>
        </p:nvSpPr>
        <p:spPr bwMode="auto">
          <a:xfrm>
            <a:off x="5940425" y="2062163"/>
            <a:ext cx="35274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16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Estudi</a:t>
            </a:r>
            <a:r>
              <a:rPr lang="es-ES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de les </a:t>
            </a:r>
            <a:r>
              <a:rPr lang="es-ES" sz="16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cactàcies</a:t>
            </a:r>
            <a:r>
              <a:rPr lang="es-ES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6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endèmiques</a:t>
            </a:r>
            <a:r>
              <a:rPr lang="es-ES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600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amenaçades</a:t>
            </a:r>
            <a:endParaRPr lang="es-ES" sz="1600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13 Triángulo isósceles"/>
          <p:cNvSpPr/>
          <p:nvPr/>
        </p:nvSpPr>
        <p:spPr bwMode="auto">
          <a:xfrm rot="5400000">
            <a:off x="2005807" y="1578769"/>
            <a:ext cx="211137" cy="168275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5" name="14 Triángulo isósceles"/>
          <p:cNvSpPr/>
          <p:nvPr/>
        </p:nvSpPr>
        <p:spPr bwMode="auto">
          <a:xfrm rot="5400000">
            <a:off x="2005807" y="4242594"/>
            <a:ext cx="211137" cy="168275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6" name="15 Triángulo isósceles"/>
          <p:cNvSpPr/>
          <p:nvPr/>
        </p:nvSpPr>
        <p:spPr bwMode="auto">
          <a:xfrm rot="5400000">
            <a:off x="5750719" y="2164556"/>
            <a:ext cx="211138" cy="168275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ctrTitle"/>
          </p:nvPr>
        </p:nvSpPr>
        <p:spPr>
          <a:xfrm>
            <a:off x="684213" y="2133600"/>
            <a:ext cx="7772400" cy="1470025"/>
          </a:xfrm>
        </p:spPr>
        <p:txBody>
          <a:bodyPr/>
          <a:lstStyle/>
          <a:p>
            <a:pPr eaLnBrk="1" hangingPunct="1"/>
            <a:r>
              <a:rPr lang="es-ES" smtClean="0">
                <a:latin typeface="Tw Cen MT Condensed Extra Bold" pitchFamily="34" charset="0"/>
              </a:rPr>
              <a:t>MATERIALS I MÈTODES</a:t>
            </a:r>
          </a:p>
        </p:txBody>
      </p:sp>
      <p:pic>
        <p:nvPicPr>
          <p:cNvPr id="21507" name="Picture 6" descr="C:\Users\PiPU\AppData\Local\Temp\logofondotranks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13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>
          <a:xfrm>
            <a:off x="1403350" y="87313"/>
            <a:ext cx="7232650" cy="1143000"/>
          </a:xfrm>
        </p:spPr>
        <p:txBody>
          <a:bodyPr/>
          <a:lstStyle/>
          <a:p>
            <a:pPr eaLnBrk="1" hangingPunct="1"/>
            <a:r>
              <a:rPr lang="es-ES" smtClean="0">
                <a:solidFill>
                  <a:srgbClr val="4A452A"/>
                </a:solidFill>
              </a:rPr>
              <a:t>Treball de camp</a:t>
            </a:r>
          </a:p>
        </p:txBody>
      </p:sp>
      <p:sp>
        <p:nvSpPr>
          <p:cNvPr id="22531" name="2 CuadroTexto"/>
          <p:cNvSpPr txBox="1">
            <a:spLocks noChangeArrowheads="1"/>
          </p:cNvSpPr>
          <p:nvPr/>
        </p:nvSpPr>
        <p:spPr bwMode="auto">
          <a:xfrm>
            <a:off x="2620963" y="1441450"/>
            <a:ext cx="56229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2600">
                <a:solidFill>
                  <a:srgbClr val="4A452A"/>
                </a:solidFill>
                <a:latin typeface="Calibri" pitchFamily="34" charset="0"/>
              </a:rPr>
              <a:t>3 parcel·les de 100x100 m (1ha)</a:t>
            </a:r>
          </a:p>
        </p:txBody>
      </p:sp>
      <p:grpSp>
        <p:nvGrpSpPr>
          <p:cNvPr id="22532" name="10 Grupo"/>
          <p:cNvGrpSpPr>
            <a:grpSpLocks/>
          </p:cNvGrpSpPr>
          <p:nvPr/>
        </p:nvGrpSpPr>
        <p:grpSpPr bwMode="auto">
          <a:xfrm>
            <a:off x="0" y="188913"/>
            <a:ext cx="2268538" cy="5845175"/>
            <a:chOff x="0" y="14539"/>
            <a:chExt cx="2267745" cy="5844803"/>
          </a:xfrm>
        </p:grpSpPr>
        <p:sp>
          <p:nvSpPr>
            <p:cNvPr id="12" name="11 Rectángulo"/>
            <p:cNvSpPr/>
            <p:nvPr/>
          </p:nvSpPr>
          <p:spPr>
            <a:xfrm>
              <a:off x="0" y="14539"/>
              <a:ext cx="226774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I  DISCUSIONS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0" y="3614760"/>
              <a:ext cx="2267745" cy="5047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</p:txBody>
        </p:sp>
      </p:grpSp>
      <p:pic>
        <p:nvPicPr>
          <p:cNvPr id="22533" name="Picture 8" descr="C:\Users\PiPU\Desktop\Projecte\Mapa GIS\FInals\Situacio\Situac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205038"/>
            <a:ext cx="5772150" cy="408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Triángulo isósceles"/>
          <p:cNvSpPr/>
          <p:nvPr/>
        </p:nvSpPr>
        <p:spPr>
          <a:xfrm rot="5400000">
            <a:off x="2439987" y="1604963"/>
            <a:ext cx="227013" cy="134938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:\parcelas\Nueva carpeta\SFZ_198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1103313"/>
            <a:ext cx="3167063" cy="2376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2 Imagen" descr="F:\parcelas\20111028_131015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4608513"/>
            <a:ext cx="5980112" cy="1441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3 Imagen" descr="F:\parcelas\Nueva carpeta\SFZ_2020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5600" y="1125538"/>
            <a:ext cx="3168650" cy="237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1876425" y="622300"/>
            <a:ext cx="1800225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200" b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PARCEL·LA 1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330450" y="4176713"/>
            <a:ext cx="1800225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200" b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PARCEL·LA 2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400675" y="620713"/>
            <a:ext cx="1800225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200" b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PARCEL·LA 3</a:t>
            </a:r>
          </a:p>
        </p:txBody>
      </p:sp>
      <p:sp>
        <p:nvSpPr>
          <p:cNvPr id="16" name="15 Rectángulo"/>
          <p:cNvSpPr/>
          <p:nvPr/>
        </p:nvSpPr>
        <p:spPr bwMode="auto">
          <a:xfrm>
            <a:off x="0" y="3860800"/>
            <a:ext cx="2268538" cy="50482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indent="-5715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MATERIALS I MÈTODES</a:t>
            </a:r>
          </a:p>
        </p:txBody>
      </p:sp>
      <p:sp>
        <p:nvSpPr>
          <p:cNvPr id="11" name="10 Rectángulo"/>
          <p:cNvSpPr/>
          <p:nvPr/>
        </p:nvSpPr>
        <p:spPr bwMode="auto">
          <a:xfrm>
            <a:off x="0" y="188913"/>
            <a:ext cx="2268538" cy="58451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ÍNDEX</a:t>
            </a:r>
            <a:endParaRPr lang="es-E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PRESENTACIÓ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ÀREA D’ESTUDI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MARC TEÒRIC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sz="1400" dirty="0">
              <a:solidFill>
                <a:prstClr val="black"/>
              </a:solidFill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spc="-150" dirty="0">
                <a:solidFill>
                  <a:prstClr val="black"/>
                </a:solidFill>
              </a:rPr>
              <a:t>RESULTATS  I  DISCUSIONS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CONCLUSIONS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2 Marcador de contenido"/>
          <p:cNvSpPr>
            <a:spLocks noGrp="1"/>
          </p:cNvSpPr>
          <p:nvPr>
            <p:ph idx="1"/>
          </p:nvPr>
        </p:nvSpPr>
        <p:spPr>
          <a:xfrm>
            <a:off x="2700338" y="382588"/>
            <a:ext cx="5903912" cy="117475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s-ES" smtClean="0">
                <a:solidFill>
                  <a:srgbClr val="4A452A"/>
                </a:solidFill>
              </a:rPr>
              <a:t>Transectes en banda o franja</a:t>
            </a:r>
          </a:p>
        </p:txBody>
      </p:sp>
      <p:grpSp>
        <p:nvGrpSpPr>
          <p:cNvPr id="24579" name="Group 107"/>
          <p:cNvGrpSpPr>
            <a:grpSpLocks/>
          </p:cNvGrpSpPr>
          <p:nvPr/>
        </p:nvGrpSpPr>
        <p:grpSpPr bwMode="auto">
          <a:xfrm>
            <a:off x="2916238" y="1174750"/>
            <a:ext cx="4265612" cy="3609975"/>
            <a:chOff x="2781" y="10237"/>
            <a:chExt cx="6006" cy="5293"/>
          </a:xfrm>
        </p:grpSpPr>
        <p:grpSp>
          <p:nvGrpSpPr>
            <p:cNvPr id="24584" name="Group 108"/>
            <p:cNvGrpSpPr>
              <a:grpSpLocks/>
            </p:cNvGrpSpPr>
            <p:nvPr/>
          </p:nvGrpSpPr>
          <p:grpSpPr bwMode="auto">
            <a:xfrm>
              <a:off x="2781" y="10237"/>
              <a:ext cx="6006" cy="5293"/>
              <a:chOff x="2781" y="10237"/>
              <a:chExt cx="6006" cy="5293"/>
            </a:xfrm>
          </p:grpSpPr>
          <p:sp>
            <p:nvSpPr>
              <p:cNvPr id="20493" name="Text Box 109"/>
              <p:cNvSpPr txBox="1">
                <a:spLocks noChangeArrowheads="1"/>
              </p:cNvSpPr>
              <p:nvPr/>
            </p:nvSpPr>
            <p:spPr bwMode="auto">
              <a:xfrm>
                <a:off x="3536" y="15062"/>
                <a:ext cx="5251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s-ES" sz="1050" dirty="0" smtClean="0">
                    <a:cs typeface="Times New Roman" pitchFamily="18" charset="0"/>
                  </a:rPr>
                  <a:t>0      1       2       3        4       5       6        7       8       9       10</a:t>
                </a:r>
                <a:endParaRPr lang="es-ES" sz="105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4589" name="Group 110"/>
              <p:cNvGrpSpPr>
                <a:grpSpLocks/>
              </p:cNvGrpSpPr>
              <p:nvPr/>
            </p:nvGrpSpPr>
            <p:grpSpPr bwMode="auto">
              <a:xfrm>
                <a:off x="2781" y="10237"/>
                <a:ext cx="5775" cy="4841"/>
                <a:chOff x="2241" y="877"/>
                <a:chExt cx="6843" cy="5957"/>
              </a:xfrm>
            </p:grpSpPr>
            <p:grpSp>
              <p:nvGrpSpPr>
                <p:cNvPr id="24590" name="Group 111"/>
                <p:cNvGrpSpPr>
                  <a:grpSpLocks/>
                </p:cNvGrpSpPr>
                <p:nvPr/>
              </p:nvGrpSpPr>
              <p:grpSpPr bwMode="auto">
                <a:xfrm>
                  <a:off x="3457" y="2316"/>
                  <a:ext cx="5627" cy="4390"/>
                  <a:chOff x="1161" y="2315"/>
                  <a:chExt cx="9004" cy="7562"/>
                </a:xfrm>
              </p:grpSpPr>
              <p:grpSp>
                <p:nvGrpSpPr>
                  <p:cNvPr id="24598" name="Group 112"/>
                  <p:cNvGrpSpPr>
                    <a:grpSpLocks/>
                  </p:cNvGrpSpPr>
                  <p:nvPr/>
                </p:nvGrpSpPr>
                <p:grpSpPr bwMode="auto">
                  <a:xfrm>
                    <a:off x="1161" y="2315"/>
                    <a:ext cx="9004" cy="7562"/>
                    <a:chOff x="1161" y="2315"/>
                    <a:chExt cx="9004" cy="7562"/>
                  </a:xfrm>
                </p:grpSpPr>
                <p:grpSp>
                  <p:nvGrpSpPr>
                    <p:cNvPr id="24600" name="Group 1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61" y="2315"/>
                      <a:ext cx="9004" cy="7562"/>
                      <a:chOff x="1161" y="1595"/>
                      <a:chExt cx="9004" cy="7562"/>
                    </a:xfrm>
                  </p:grpSpPr>
                  <p:grpSp>
                    <p:nvGrpSpPr>
                      <p:cNvPr id="24602" name="Group 11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161" y="1595"/>
                        <a:ext cx="9004" cy="7562"/>
                        <a:chOff x="1161" y="1595"/>
                        <a:chExt cx="9004" cy="7562"/>
                      </a:xfrm>
                    </p:grpSpPr>
                    <p:grpSp>
                      <p:nvGrpSpPr>
                        <p:cNvPr id="24604" name="Group 11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161" y="1595"/>
                          <a:ext cx="9004" cy="7562"/>
                          <a:chOff x="1161" y="1595"/>
                          <a:chExt cx="9004" cy="7562"/>
                        </a:xfrm>
                      </p:grpSpPr>
                      <p:grpSp>
                        <p:nvGrpSpPr>
                          <p:cNvPr id="24606" name="Group 11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161" y="1595"/>
                            <a:ext cx="9004" cy="7562"/>
                            <a:chOff x="1161" y="1595"/>
                            <a:chExt cx="9004" cy="7562"/>
                          </a:xfrm>
                        </p:grpSpPr>
                        <p:grpSp>
                          <p:nvGrpSpPr>
                            <p:cNvPr id="24608" name="Group 117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1161" y="1595"/>
                              <a:ext cx="9004" cy="7562"/>
                              <a:chOff x="1161" y="1595"/>
                              <a:chExt cx="9004" cy="7562"/>
                            </a:xfrm>
                          </p:grpSpPr>
                          <p:grpSp>
                            <p:nvGrpSpPr>
                              <p:cNvPr id="24610" name="Group 11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1161" y="1595"/>
                                <a:ext cx="9004" cy="7562"/>
                                <a:chOff x="1161" y="1595"/>
                                <a:chExt cx="9004" cy="7562"/>
                              </a:xfrm>
                            </p:grpSpPr>
                            <p:grpSp>
                              <p:nvGrpSpPr>
                                <p:cNvPr id="24612" name="Group 119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161" y="1595"/>
                                  <a:ext cx="9004" cy="7562"/>
                                  <a:chOff x="1161" y="1595"/>
                                  <a:chExt cx="9004" cy="7562"/>
                                </a:xfrm>
                              </p:grpSpPr>
                              <p:sp>
                                <p:nvSpPr>
                                  <p:cNvPr id="37" name="Rectangle 12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161" y="1593"/>
                                    <a:ext cx="9006" cy="7558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chemeClr val="bg2">
                                      <a:lumMod val="90000"/>
                                    </a:schemeClr>
                                  </a:solidFill>
                                  <a:ln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</p:spPr>
                                <p:txBody>
                                  <a:bodyPr upright="1"/>
                                  <a:lstStyle/>
                                  <a:p>
                                    <a:pPr fontAlgn="auto">
                                      <a:spcBef>
                                        <a:spcPts val="0"/>
                                      </a:spcBef>
                                      <a:spcAft>
                                        <a:spcPts val="0"/>
                                      </a:spcAft>
                                      <a:defRPr/>
                                    </a:pPr>
                                    <a:endParaRPr lang="es-ES">
                                      <a:latin typeface="+mn-lt"/>
                                      <a:cs typeface="+mn-cs"/>
                                    </a:endParaRPr>
                                  </a:p>
                                </p:txBody>
                              </p:sp>
                              <p:cxnSp>
                                <p:nvCxnSpPr>
                                  <p:cNvPr id="24615" name="Line 121"/>
                                  <p:cNvCxnSpPr>
                                    <a:cxnSpLocks noChangeShapeType="1"/>
                                  </p:cNvCxnSpPr>
                                  <p:nvPr/>
                                </p:nvCxnSpPr>
                                <p:spPr bwMode="auto">
                                  <a:xfrm>
                                    <a:off x="9261" y="1597"/>
                                    <a:ext cx="0" cy="7560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</a:extLst>
                                </p:spPr>
                              </p:cxnSp>
                            </p:grpSp>
                            <p:cxnSp>
                              <p:nvCxnSpPr>
                                <p:cNvPr id="24613" name="Line 122"/>
                                <p:cNvCxnSpPr>
                                  <a:cxnSpLocks noChangeShapeType="1"/>
                                </p:cNvCxnSpPr>
                                <p:nvPr/>
                              </p:nvCxnSpPr>
                              <p:spPr bwMode="auto">
                                <a:xfrm>
                                  <a:off x="8361" y="1597"/>
                                  <a:ext cx="0" cy="756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</a:extLst>
                              </p:spPr>
                            </p:cxnSp>
                          </p:grpSp>
                          <p:cxnSp>
                            <p:nvCxnSpPr>
                              <p:cNvPr id="24611" name="Line 123"/>
                              <p:cNvCxnSpPr>
                                <a:cxnSpLocks noChangeShapeType="1"/>
                              </p:cNvCxnSpPr>
                              <p:nvPr/>
                            </p:nvCxnSpPr>
                            <p:spPr bwMode="auto">
                              <a:xfrm>
                                <a:off x="7461" y="1597"/>
                                <a:ext cx="0" cy="7560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</p:cxnSp>
                        </p:grpSp>
                        <p:cxnSp>
                          <p:nvCxnSpPr>
                            <p:cNvPr id="24609" name="Line 124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6561" y="1597"/>
                              <a:ext cx="0" cy="756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</p:grpSp>
                      <p:cxnSp>
                        <p:nvCxnSpPr>
                          <p:cNvPr id="24607" name="Line 125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3861" y="1597"/>
                            <a:ext cx="0" cy="7560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</p:grpSp>
                    <p:cxnSp>
                      <p:nvCxnSpPr>
                        <p:cNvPr id="24605" name="Line 126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2961" y="1597"/>
                          <a:ext cx="0" cy="7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</p:grpSp>
                  <p:cxnSp>
                    <p:nvCxnSpPr>
                      <p:cNvPr id="24603" name="Line 12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061" y="1597"/>
                        <a:ext cx="0" cy="756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  <p:cxnSp>
                  <p:nvCxnSpPr>
                    <p:cNvPr id="24601" name="Line 12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761" y="2317"/>
                      <a:ext cx="0" cy="75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cxnSp>
                <p:nvCxnSpPr>
                  <p:cNvPr id="24599" name="Line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1" y="2317"/>
                    <a:ext cx="0" cy="756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24591" name="Group 130"/>
                <p:cNvGrpSpPr>
                  <a:grpSpLocks/>
                </p:cNvGrpSpPr>
                <p:nvPr/>
              </p:nvGrpSpPr>
              <p:grpSpPr bwMode="auto">
                <a:xfrm>
                  <a:off x="2241" y="877"/>
                  <a:ext cx="6840" cy="5957"/>
                  <a:chOff x="2241" y="877"/>
                  <a:chExt cx="6840" cy="5957"/>
                </a:xfrm>
              </p:grpSpPr>
              <p:grpSp>
                <p:nvGrpSpPr>
                  <p:cNvPr id="24592" name="Group 131"/>
                  <p:cNvGrpSpPr>
                    <a:grpSpLocks/>
                  </p:cNvGrpSpPr>
                  <p:nvPr/>
                </p:nvGrpSpPr>
                <p:grpSpPr bwMode="auto">
                  <a:xfrm>
                    <a:off x="3457" y="877"/>
                    <a:ext cx="5624" cy="540"/>
                    <a:chOff x="3457" y="877"/>
                    <a:chExt cx="5624" cy="540"/>
                  </a:xfrm>
                </p:grpSpPr>
                <p:cxnSp>
                  <p:nvCxnSpPr>
                    <p:cNvPr id="24596" name="Line 132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3457" y="1417"/>
                      <a:ext cx="5624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triangle" w="med" len="med"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sp>
                  <p:nvSpPr>
                    <p:cNvPr id="24597" name="Text Box 1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661" y="877"/>
                      <a:ext cx="1080" cy="36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s-ES" sz="1200">
                          <a:cs typeface="Times New Roman" pitchFamily="18" charset="0"/>
                        </a:rPr>
                        <a:t>100m</a:t>
                      </a:r>
                      <a:endParaRPr lang="es-ES" sz="120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4593" name="Group 134"/>
                  <p:cNvGrpSpPr>
                    <a:grpSpLocks/>
                  </p:cNvGrpSpPr>
                  <p:nvPr/>
                </p:nvGrpSpPr>
                <p:grpSpPr bwMode="auto">
                  <a:xfrm>
                    <a:off x="2241" y="1957"/>
                    <a:ext cx="720" cy="4877"/>
                    <a:chOff x="2241" y="1957"/>
                    <a:chExt cx="720" cy="4877"/>
                  </a:xfrm>
                </p:grpSpPr>
                <p:cxnSp>
                  <p:nvCxnSpPr>
                    <p:cNvPr id="24594" name="Line 135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2961" y="1957"/>
                      <a:ext cx="0" cy="4877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triangle" w="med" len="med"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sp>
                  <p:nvSpPr>
                    <p:cNvPr id="18" name="Text Box 1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41" y="3937"/>
                      <a:ext cx="540" cy="9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/>
                  </p:spPr>
                  <p:txBody>
                    <a:bodyPr vert="vert270" upright="1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+mn-cs"/>
                        </a:rPr>
                        <a:t>100m</a:t>
                      </a:r>
                      <a:endParaRPr lang="es-ES" sz="1200" dirty="0">
                        <a:latin typeface="Times New Roman"/>
                        <a:ea typeface="Times New Roman"/>
                        <a:cs typeface="+mn-cs"/>
                      </a:endParaRPr>
                    </a:p>
                  </p:txBody>
                </p:sp>
              </p:grpSp>
            </p:grpSp>
          </p:grpSp>
        </p:grpSp>
        <p:grpSp>
          <p:nvGrpSpPr>
            <p:cNvPr id="24585" name="Group 137"/>
            <p:cNvGrpSpPr>
              <a:grpSpLocks/>
            </p:cNvGrpSpPr>
            <p:nvPr/>
          </p:nvGrpSpPr>
          <p:grpSpPr bwMode="auto">
            <a:xfrm>
              <a:off x="3692" y="11121"/>
              <a:ext cx="760" cy="540"/>
              <a:chOff x="3141" y="1597"/>
              <a:chExt cx="900" cy="540"/>
            </a:xfrm>
          </p:grpSpPr>
          <p:cxnSp>
            <p:nvCxnSpPr>
              <p:cNvPr id="24586" name="Line 138"/>
              <p:cNvCxnSpPr>
                <a:cxnSpLocks noChangeShapeType="1"/>
              </p:cNvCxnSpPr>
              <p:nvPr/>
            </p:nvCxnSpPr>
            <p:spPr bwMode="auto">
              <a:xfrm>
                <a:off x="3321" y="2137"/>
                <a:ext cx="5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587" name="Text Box 139"/>
              <p:cNvSpPr txBox="1">
                <a:spLocks noChangeArrowheads="1"/>
              </p:cNvSpPr>
              <p:nvPr/>
            </p:nvSpPr>
            <p:spPr bwMode="auto">
              <a:xfrm>
                <a:off x="3141" y="1597"/>
                <a:ext cx="900" cy="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s-ES" sz="900">
                    <a:cs typeface="Times New Roman" pitchFamily="18" charset="0"/>
                  </a:rPr>
                  <a:t>10m</a:t>
                </a:r>
                <a:endParaRPr lang="es-E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48" name="47 Rectángulo"/>
          <p:cNvSpPr/>
          <p:nvPr/>
        </p:nvSpPr>
        <p:spPr bwMode="auto">
          <a:xfrm>
            <a:off x="0" y="3860800"/>
            <a:ext cx="2268538" cy="504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indent="-5715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MATERIALS I MÈTODES</a:t>
            </a:r>
          </a:p>
        </p:txBody>
      </p:sp>
      <p:pic>
        <p:nvPicPr>
          <p:cNvPr id="20486" name="Picture 41" descr="C:\Users\PiPU\Desktop\TREBALLA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94075" y="5013325"/>
            <a:ext cx="3846513" cy="159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40" name="39 Rectángulo"/>
          <p:cNvSpPr/>
          <p:nvPr/>
        </p:nvSpPr>
        <p:spPr bwMode="auto">
          <a:xfrm>
            <a:off x="0" y="188913"/>
            <a:ext cx="2268538" cy="58451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ÍNDEX</a:t>
            </a:r>
            <a:endParaRPr lang="es-E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PRESENTACIÓ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ÀREA D’ESTUDI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MARC TEÒRIC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sz="1400" dirty="0">
              <a:solidFill>
                <a:prstClr val="black"/>
              </a:solidFill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spc="-150" dirty="0">
                <a:solidFill>
                  <a:prstClr val="black"/>
                </a:solidFill>
              </a:rPr>
              <a:t>RESULTATS  I  DISCUSIONS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CONCLUSIONS</a:t>
            </a:r>
          </a:p>
        </p:txBody>
      </p:sp>
      <p:sp>
        <p:nvSpPr>
          <p:cNvPr id="41" name="40 Triángulo isósceles"/>
          <p:cNvSpPr/>
          <p:nvPr/>
        </p:nvSpPr>
        <p:spPr>
          <a:xfrm rot="5400000">
            <a:off x="2518569" y="667544"/>
            <a:ext cx="228600" cy="134938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>
          <a:xfrm>
            <a:off x="1403350" y="274638"/>
            <a:ext cx="7283450" cy="1143000"/>
          </a:xfrm>
        </p:spPr>
        <p:txBody>
          <a:bodyPr/>
          <a:lstStyle/>
          <a:p>
            <a:pPr eaLnBrk="1" hangingPunct="1"/>
            <a:r>
              <a:rPr lang="es-ES" smtClean="0">
                <a:solidFill>
                  <a:srgbClr val="4A452A"/>
                </a:solidFill>
              </a:rPr>
              <a:t>Anàlisis de dades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03575" y="1916113"/>
            <a:ext cx="5483225" cy="399415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s-ES" sz="2600" u="sng" dirty="0" smtClean="0">
              <a:solidFill>
                <a:srgbClr val="4A452A"/>
              </a:solidFill>
            </a:endParaRPr>
          </a:p>
          <a:p>
            <a:pPr marL="400050" lvl="1" indent="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s-ES" sz="2200" dirty="0" smtClean="0">
                <a:solidFill>
                  <a:srgbClr val="4A452A"/>
                </a:solidFill>
              </a:rPr>
              <a:t>Índex de </a:t>
            </a:r>
            <a:r>
              <a:rPr lang="es-ES" sz="2200" dirty="0" err="1" smtClean="0">
                <a:solidFill>
                  <a:srgbClr val="4A452A"/>
                </a:solidFill>
              </a:rPr>
              <a:t>Margalef</a:t>
            </a:r>
            <a:endParaRPr lang="es-ES" sz="2200" dirty="0" smtClean="0">
              <a:solidFill>
                <a:srgbClr val="4A452A"/>
              </a:solidFill>
            </a:endParaRPr>
          </a:p>
          <a:p>
            <a:pPr marL="400050" lvl="1" indent="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s-ES" sz="2200" dirty="0" smtClean="0">
                <a:solidFill>
                  <a:srgbClr val="4A452A"/>
                </a:solidFill>
              </a:rPr>
              <a:t>Índex Shannon – Wiener</a:t>
            </a:r>
          </a:p>
          <a:p>
            <a:pPr marL="400050" lvl="1" indent="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s-ES" sz="2200" dirty="0" smtClean="0">
                <a:solidFill>
                  <a:srgbClr val="4A452A"/>
                </a:solidFill>
              </a:rPr>
              <a:t>Índex </a:t>
            </a:r>
            <a:r>
              <a:rPr lang="es-ES" sz="2200" dirty="0" err="1" smtClean="0">
                <a:solidFill>
                  <a:srgbClr val="4A452A"/>
                </a:solidFill>
              </a:rPr>
              <a:t>d’Equitat</a:t>
            </a:r>
            <a:endParaRPr lang="es-ES" sz="2200" dirty="0" smtClean="0">
              <a:solidFill>
                <a:srgbClr val="4A452A"/>
              </a:solidFill>
            </a:endParaRPr>
          </a:p>
          <a:p>
            <a:pPr marL="400050" lvl="1" indent="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s-ES" sz="2200" dirty="0" smtClean="0">
                <a:solidFill>
                  <a:srgbClr val="4A452A"/>
                </a:solidFill>
              </a:rPr>
              <a:t>Índex de Simpson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s-ES" sz="2200" dirty="0" smtClean="0">
              <a:solidFill>
                <a:srgbClr val="4A452A"/>
              </a:solidFill>
            </a:endParaRPr>
          </a:p>
          <a:p>
            <a:pPr marL="400050" lvl="1" indent="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s-ES" sz="2200" dirty="0" err="1" smtClean="0">
                <a:solidFill>
                  <a:srgbClr val="4A452A"/>
                </a:solidFill>
              </a:rPr>
              <a:t>Mètode</a:t>
            </a:r>
            <a:r>
              <a:rPr lang="es-ES" sz="2200" dirty="0" smtClean="0">
                <a:solidFill>
                  <a:srgbClr val="4A452A"/>
                </a:solidFill>
              </a:rPr>
              <a:t> </a:t>
            </a:r>
            <a:r>
              <a:rPr lang="es-ES" sz="2200" dirty="0" err="1" smtClean="0">
                <a:solidFill>
                  <a:srgbClr val="4A452A"/>
                </a:solidFill>
              </a:rPr>
              <a:t>Hutcheson</a:t>
            </a:r>
            <a:r>
              <a:rPr lang="es-ES" sz="2200" dirty="0" smtClean="0">
                <a:solidFill>
                  <a:srgbClr val="4A452A"/>
                </a:solidFill>
              </a:rPr>
              <a:t> (1970)</a:t>
            </a:r>
          </a:p>
          <a:p>
            <a:pPr marL="400050" lvl="1" indent="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ca-ES" sz="2200" dirty="0" smtClean="0">
                <a:solidFill>
                  <a:srgbClr val="4A452A"/>
                </a:solidFill>
              </a:rPr>
              <a:t>Quocient de similitud de </a:t>
            </a:r>
            <a:r>
              <a:rPr lang="ca-ES" sz="2200" dirty="0" err="1" smtClean="0">
                <a:solidFill>
                  <a:srgbClr val="4A452A"/>
                </a:solidFill>
              </a:rPr>
              <a:t>Jaccard</a:t>
            </a:r>
            <a:r>
              <a:rPr lang="ca-ES" sz="2200" dirty="0" smtClean="0">
                <a:solidFill>
                  <a:srgbClr val="4A452A"/>
                </a:solidFill>
              </a:rPr>
              <a:t> </a:t>
            </a:r>
          </a:p>
          <a:p>
            <a:pPr marL="0" indent="0" eaLnBrk="1" hangingPunct="1">
              <a:lnSpc>
                <a:spcPct val="90000"/>
              </a:lnSpc>
              <a:defRPr/>
            </a:pPr>
            <a:endParaRPr lang="es-ES" dirty="0" smtClean="0">
              <a:solidFill>
                <a:srgbClr val="4A452A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0" y="3933825"/>
            <a:ext cx="1908175" cy="504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indent="-5715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MATERIALS I MÈTODES</a:t>
            </a:r>
          </a:p>
        </p:txBody>
      </p:sp>
      <p:sp>
        <p:nvSpPr>
          <p:cNvPr id="7" name="6 Rectángulo"/>
          <p:cNvSpPr/>
          <p:nvPr/>
        </p:nvSpPr>
        <p:spPr bwMode="auto">
          <a:xfrm>
            <a:off x="0" y="188913"/>
            <a:ext cx="2268538" cy="58451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ÍNDEX</a:t>
            </a:r>
            <a:endParaRPr lang="es-E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PRESENTACIÓ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ÀREA D’ESTUDI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MARC TEÒRIC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sz="1400" dirty="0">
              <a:solidFill>
                <a:prstClr val="black"/>
              </a:solidFill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spc="-150" dirty="0">
                <a:solidFill>
                  <a:prstClr val="black"/>
                </a:solidFill>
              </a:rPr>
              <a:t>RESULTATS  I  DISCUSIONS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CONCLUSIONS</a:t>
            </a:r>
          </a:p>
        </p:txBody>
      </p:sp>
      <p:sp>
        <p:nvSpPr>
          <p:cNvPr id="25606" name="1 Rectángulo"/>
          <p:cNvSpPr>
            <a:spLocks noChangeArrowheads="1"/>
          </p:cNvSpPr>
          <p:nvPr/>
        </p:nvSpPr>
        <p:spPr bwMode="auto">
          <a:xfrm>
            <a:off x="3203575" y="1773238"/>
            <a:ext cx="3216275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u="sng">
                <a:solidFill>
                  <a:srgbClr val="4A452A"/>
                </a:solidFill>
              </a:rPr>
              <a:t>ÍNDEXS DE BIODIVERSITAT</a:t>
            </a:r>
          </a:p>
        </p:txBody>
      </p:sp>
      <p:grpSp>
        <p:nvGrpSpPr>
          <p:cNvPr id="25607" name="3 Grupo"/>
          <p:cNvGrpSpPr>
            <a:grpSpLocks/>
          </p:cNvGrpSpPr>
          <p:nvPr/>
        </p:nvGrpSpPr>
        <p:grpSpPr bwMode="auto">
          <a:xfrm>
            <a:off x="3413125" y="2574925"/>
            <a:ext cx="150813" cy="1862138"/>
            <a:chOff x="2268538" y="2863231"/>
            <a:chExt cx="150225" cy="1861913"/>
          </a:xfrm>
        </p:grpSpPr>
        <p:sp>
          <p:nvSpPr>
            <p:cNvPr id="10" name="9 Triángulo isósceles"/>
            <p:cNvSpPr/>
            <p:nvPr/>
          </p:nvSpPr>
          <p:spPr>
            <a:xfrm rot="5400000">
              <a:off x="2237271" y="2910311"/>
              <a:ext cx="228572" cy="1344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11" name="10 Triángulo isósceles"/>
            <p:cNvSpPr/>
            <p:nvPr/>
          </p:nvSpPr>
          <p:spPr>
            <a:xfrm rot="5400000">
              <a:off x="2221458" y="3464282"/>
              <a:ext cx="228572" cy="1344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12" name="11 Triángulo isósceles"/>
            <p:cNvSpPr/>
            <p:nvPr/>
          </p:nvSpPr>
          <p:spPr>
            <a:xfrm rot="5400000">
              <a:off x="2221458" y="3980157"/>
              <a:ext cx="228572" cy="1344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13" name="12 Triángulo isósceles"/>
            <p:cNvSpPr/>
            <p:nvPr/>
          </p:nvSpPr>
          <p:spPr>
            <a:xfrm rot="5400000">
              <a:off x="2237271" y="4543652"/>
              <a:ext cx="228572" cy="134412"/>
            </a:xfrm>
            <a:prstGeom prst="triangl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</p:grpSp>
      <p:grpSp>
        <p:nvGrpSpPr>
          <p:cNvPr id="25608" name="8 Grupo"/>
          <p:cNvGrpSpPr>
            <a:grpSpLocks/>
          </p:cNvGrpSpPr>
          <p:nvPr/>
        </p:nvGrpSpPr>
        <p:grpSpPr bwMode="auto">
          <a:xfrm>
            <a:off x="3427413" y="5229225"/>
            <a:ext cx="136525" cy="811213"/>
            <a:chOff x="2269236" y="5445224"/>
            <a:chExt cx="135710" cy="810720"/>
          </a:xfrm>
        </p:grpSpPr>
        <p:sp>
          <p:nvSpPr>
            <p:cNvPr id="14" name="13 Triángulo isósceles"/>
            <p:cNvSpPr/>
            <p:nvPr/>
          </p:nvSpPr>
          <p:spPr>
            <a:xfrm rot="5400000">
              <a:off x="2222861" y="5491599"/>
              <a:ext cx="228461" cy="135710"/>
            </a:xfrm>
            <a:prstGeom prst="triangl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  <p:sp>
          <p:nvSpPr>
            <p:cNvPr id="15" name="14 Triángulo isósceles"/>
            <p:cNvSpPr/>
            <p:nvPr/>
          </p:nvSpPr>
          <p:spPr>
            <a:xfrm rot="5400000">
              <a:off x="2222861" y="6073858"/>
              <a:ext cx="228461" cy="135710"/>
            </a:xfrm>
            <a:prstGeom prst="triangl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ca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ctrTitle"/>
          </p:nvPr>
        </p:nvSpPr>
        <p:spPr>
          <a:xfrm>
            <a:off x="755650" y="2133600"/>
            <a:ext cx="7772400" cy="1470025"/>
          </a:xfrm>
        </p:spPr>
        <p:txBody>
          <a:bodyPr/>
          <a:lstStyle/>
          <a:p>
            <a:pPr eaLnBrk="1" hangingPunct="1"/>
            <a:r>
              <a:rPr lang="es-ES" smtClean="0">
                <a:latin typeface="Tw Cen MT Condensed Extra Bold" pitchFamily="34" charset="0"/>
              </a:rPr>
              <a:t>RESULTATS I DISCUSIONS</a:t>
            </a:r>
          </a:p>
        </p:txBody>
      </p:sp>
      <p:pic>
        <p:nvPicPr>
          <p:cNvPr id="26627" name="Picture 6" descr="C:\Users\PiPU\AppData\Local\Temp\logofondotranks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13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>
          <a:xfrm>
            <a:off x="1692275" y="141288"/>
            <a:ext cx="6943725" cy="1143000"/>
          </a:xfrm>
        </p:spPr>
        <p:txBody>
          <a:bodyPr/>
          <a:lstStyle/>
          <a:p>
            <a:pPr eaLnBrk="1" hangingPunct="1"/>
            <a:r>
              <a:rPr lang="es-ES" sz="4000" smtClean="0">
                <a:solidFill>
                  <a:srgbClr val="4A452A"/>
                </a:solidFill>
              </a:rPr>
              <a:t>Resultats del treball de camp</a:t>
            </a:r>
          </a:p>
        </p:txBody>
      </p:sp>
      <p:pic>
        <p:nvPicPr>
          <p:cNvPr id="27651" name="18 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341438"/>
            <a:ext cx="6630988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2" name="9 Grupo"/>
          <p:cNvGrpSpPr>
            <a:grpSpLocks/>
          </p:cNvGrpSpPr>
          <p:nvPr/>
        </p:nvGrpSpPr>
        <p:grpSpPr bwMode="auto">
          <a:xfrm>
            <a:off x="-19050" y="141288"/>
            <a:ext cx="2287588" cy="5845175"/>
            <a:chOff x="-19821" y="141419"/>
            <a:chExt cx="2287565" cy="5844803"/>
          </a:xfrm>
        </p:grpSpPr>
        <p:sp>
          <p:nvSpPr>
            <p:cNvPr id="11" name="10 Rectángulo"/>
            <p:cNvSpPr/>
            <p:nvPr/>
          </p:nvSpPr>
          <p:spPr>
            <a:xfrm>
              <a:off x="-19821" y="141419"/>
              <a:ext cx="228756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-771" y="4652807"/>
              <a:ext cx="1763695" cy="5047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 I  DISCUSIONS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5 CuadroTexto"/>
          <p:cNvSpPr txBox="1">
            <a:spLocks noChangeArrowheads="1"/>
          </p:cNvSpPr>
          <p:nvPr/>
        </p:nvSpPr>
        <p:spPr bwMode="auto">
          <a:xfrm>
            <a:off x="5508625" y="3556000"/>
            <a:ext cx="29495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1600" i="1">
                <a:latin typeface="Calibri" pitchFamily="34" charset="0"/>
              </a:rPr>
              <a:t>Echinocactus platyacanthus</a:t>
            </a:r>
          </a:p>
        </p:txBody>
      </p:sp>
      <p:pic>
        <p:nvPicPr>
          <p:cNvPr id="24579" name="6 Imagen" descr="C:\Users\Mayte\Desktop\GEMMA\Fotos guía\Echinocactus platyacanthus\SFZ_19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3894138"/>
            <a:ext cx="1936750" cy="2449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7 Image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70575" y="846138"/>
            <a:ext cx="1924050" cy="2449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7" name="10 CuadroTexto"/>
          <p:cNvSpPr txBox="1">
            <a:spLocks noChangeArrowheads="1"/>
          </p:cNvSpPr>
          <p:nvPr/>
        </p:nvSpPr>
        <p:spPr bwMode="auto">
          <a:xfrm>
            <a:off x="5292725" y="249238"/>
            <a:ext cx="30337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1600" i="1">
                <a:latin typeface="Calibri" pitchFamily="34" charset="0"/>
              </a:rPr>
              <a:t>Ferocactus stainesii var. pilosus</a:t>
            </a:r>
          </a:p>
        </p:txBody>
      </p:sp>
      <p:pic>
        <p:nvPicPr>
          <p:cNvPr id="24582" name="12 Imagen" descr="C:\Users\Mayte\Desktop\GEMMA\Fotos guía\Thelocactus rinconensis\SFZ_21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67013" y="4216400"/>
            <a:ext cx="2417762" cy="1927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9" name="Cuadro de texto 2"/>
          <p:cNvSpPr txBox="1">
            <a:spLocks noChangeArrowheads="1"/>
          </p:cNvSpPr>
          <p:nvPr/>
        </p:nvSpPr>
        <p:spPr bwMode="auto">
          <a:xfrm>
            <a:off x="2557463" y="3556000"/>
            <a:ext cx="259238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1600" i="1">
                <a:latin typeface="Calibri" pitchFamily="34" charset="0"/>
                <a:cs typeface="Times New Roman" pitchFamily="18" charset="0"/>
              </a:rPr>
              <a:t>Thelocactus rinconensis</a:t>
            </a:r>
            <a:endParaRPr lang="es-ES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4" name="15 Image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06725" y="869950"/>
            <a:ext cx="1439863" cy="2401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1" name="16 CuadroTexto"/>
          <p:cNvSpPr txBox="1">
            <a:spLocks noChangeArrowheads="1"/>
          </p:cNvSpPr>
          <p:nvPr/>
        </p:nvSpPr>
        <p:spPr bwMode="auto">
          <a:xfrm>
            <a:off x="2916238" y="239713"/>
            <a:ext cx="18748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1600" i="1">
                <a:latin typeface="Calibri" pitchFamily="34" charset="0"/>
              </a:rPr>
              <a:t>Glandulicactus uncinatus</a:t>
            </a:r>
          </a:p>
        </p:txBody>
      </p:sp>
      <p:grpSp>
        <p:nvGrpSpPr>
          <p:cNvPr id="28682" name="9 Grupo"/>
          <p:cNvGrpSpPr>
            <a:grpSpLocks/>
          </p:cNvGrpSpPr>
          <p:nvPr/>
        </p:nvGrpSpPr>
        <p:grpSpPr bwMode="auto">
          <a:xfrm>
            <a:off x="-19050" y="141288"/>
            <a:ext cx="2287588" cy="5845175"/>
            <a:chOff x="-19821" y="141419"/>
            <a:chExt cx="2287565" cy="5844803"/>
          </a:xfrm>
        </p:grpSpPr>
        <p:sp>
          <p:nvSpPr>
            <p:cNvPr id="14" name="13 Rectángulo"/>
            <p:cNvSpPr/>
            <p:nvPr/>
          </p:nvSpPr>
          <p:spPr>
            <a:xfrm>
              <a:off x="-19821" y="141419"/>
              <a:ext cx="228756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-771" y="4652807"/>
              <a:ext cx="2252640" cy="5047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 I  DISCUSIONS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C:\Users\vicente\Documents\UdG\4t\projecte\Mèxic\Fotos guía\Mammillaria formosa\SFZ_49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0" y="839788"/>
            <a:ext cx="3027363" cy="2017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5" descr="C:\Users\vicente\Documents\UdG\4t\projecte\Mèxic\Fotos guía\Opuntia rastrera\DSC_024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61038" y="815975"/>
            <a:ext cx="2786062" cy="2041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6" descr="C:\Users\vicente\Documents\UdG\4t\projecte\Mèxic\Fotos guía\Opuntia microdasys\SFZ_19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17750" y="3716338"/>
            <a:ext cx="3027363" cy="2025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7" descr="C:\Users\vicente\Documents\UdG\4t\projecte\Mèxic\Fotos guía\Neolloydia conoidea\PA20003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6813" y="3694113"/>
            <a:ext cx="1709737" cy="2732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2" name="16 CuadroTexto"/>
          <p:cNvSpPr txBox="1">
            <a:spLocks noChangeArrowheads="1"/>
          </p:cNvSpPr>
          <p:nvPr/>
        </p:nvSpPr>
        <p:spPr bwMode="auto">
          <a:xfrm>
            <a:off x="6188075" y="3206750"/>
            <a:ext cx="24876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1600" i="1">
                <a:latin typeface="Calibri" pitchFamily="34" charset="0"/>
              </a:rPr>
              <a:t>Opuntia microdasys</a:t>
            </a:r>
          </a:p>
        </p:txBody>
      </p:sp>
      <p:sp>
        <p:nvSpPr>
          <p:cNvPr id="29703" name="16 CuadroTexto"/>
          <p:cNvSpPr txBox="1">
            <a:spLocks noChangeArrowheads="1"/>
          </p:cNvSpPr>
          <p:nvPr/>
        </p:nvSpPr>
        <p:spPr bwMode="auto">
          <a:xfrm>
            <a:off x="2254250" y="444500"/>
            <a:ext cx="24876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1600" i="1">
                <a:latin typeface="Calibri" pitchFamily="34" charset="0"/>
              </a:rPr>
              <a:t>Mammillaria formosa</a:t>
            </a:r>
          </a:p>
        </p:txBody>
      </p:sp>
      <p:sp>
        <p:nvSpPr>
          <p:cNvPr id="29704" name="16 CuadroTexto"/>
          <p:cNvSpPr txBox="1">
            <a:spLocks noChangeArrowheads="1"/>
          </p:cNvSpPr>
          <p:nvPr/>
        </p:nvSpPr>
        <p:spPr bwMode="auto">
          <a:xfrm>
            <a:off x="5761038" y="433388"/>
            <a:ext cx="24876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1600" i="1">
                <a:latin typeface="Calibri" pitchFamily="34" charset="0"/>
              </a:rPr>
              <a:t>Opuntia rastrera</a:t>
            </a:r>
          </a:p>
        </p:txBody>
      </p:sp>
      <p:sp>
        <p:nvSpPr>
          <p:cNvPr id="29705" name="16 CuadroTexto"/>
          <p:cNvSpPr txBox="1">
            <a:spLocks noChangeArrowheads="1"/>
          </p:cNvSpPr>
          <p:nvPr/>
        </p:nvSpPr>
        <p:spPr bwMode="auto">
          <a:xfrm>
            <a:off x="2254250" y="3284538"/>
            <a:ext cx="24876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1600" i="1">
                <a:latin typeface="Calibri" pitchFamily="34" charset="0"/>
              </a:rPr>
              <a:t>Opuntia microdasys</a:t>
            </a:r>
          </a:p>
        </p:txBody>
      </p:sp>
      <p:grpSp>
        <p:nvGrpSpPr>
          <p:cNvPr id="29706" name="9 Grupo"/>
          <p:cNvGrpSpPr>
            <a:grpSpLocks/>
          </p:cNvGrpSpPr>
          <p:nvPr/>
        </p:nvGrpSpPr>
        <p:grpSpPr bwMode="auto">
          <a:xfrm>
            <a:off x="-19050" y="141288"/>
            <a:ext cx="2287588" cy="5845175"/>
            <a:chOff x="-19821" y="141419"/>
            <a:chExt cx="2287565" cy="5844803"/>
          </a:xfrm>
        </p:grpSpPr>
        <p:sp>
          <p:nvSpPr>
            <p:cNvPr id="13" name="12 Rectángulo"/>
            <p:cNvSpPr/>
            <p:nvPr/>
          </p:nvSpPr>
          <p:spPr>
            <a:xfrm>
              <a:off x="-19821" y="141419"/>
              <a:ext cx="228756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-771" y="4652807"/>
              <a:ext cx="2252640" cy="5047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 I  DISCUSIONS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24075" y="68263"/>
            <a:ext cx="628015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ES" sz="4000" dirty="0" err="1" smtClean="0">
                <a:solidFill>
                  <a:srgbClr val="4A452A"/>
                </a:solidFill>
              </a:rPr>
              <a:t>Resultats</a:t>
            </a:r>
            <a:r>
              <a:rPr lang="es-ES" sz="4000" dirty="0" smtClean="0">
                <a:solidFill>
                  <a:srgbClr val="4A452A"/>
                </a:solidFill>
              </a:rPr>
              <a:t> de </a:t>
            </a:r>
            <a:r>
              <a:rPr lang="es-ES" sz="4000" dirty="0" err="1" smtClean="0">
                <a:solidFill>
                  <a:srgbClr val="4A452A"/>
                </a:solidFill>
              </a:rPr>
              <a:t>l’anàlisis</a:t>
            </a:r>
            <a:r>
              <a:rPr lang="es-ES" sz="4000" dirty="0" smtClean="0">
                <a:solidFill>
                  <a:srgbClr val="4A452A"/>
                </a:solidFill>
              </a:rPr>
              <a:t> de </a:t>
            </a:r>
            <a:r>
              <a:rPr lang="es-ES" sz="4000" dirty="0" err="1" smtClean="0">
                <a:solidFill>
                  <a:srgbClr val="4A452A"/>
                </a:solidFill>
              </a:rPr>
              <a:t>dades</a:t>
            </a:r>
            <a:endParaRPr lang="es-ES" sz="4000" dirty="0" smtClean="0">
              <a:solidFill>
                <a:srgbClr val="4A452A"/>
              </a:solidFill>
            </a:endParaRPr>
          </a:p>
        </p:txBody>
      </p:sp>
      <p:pic>
        <p:nvPicPr>
          <p:cNvPr id="30723" name="8 Imag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154113"/>
            <a:ext cx="5689600" cy="399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2282825" y="5408613"/>
          <a:ext cx="6396037" cy="1008062"/>
        </p:xfrm>
        <a:graphic>
          <a:graphicData uri="http://schemas.openxmlformats.org/drawingml/2006/table">
            <a:tbl>
              <a:tblPr/>
              <a:tblGrid>
                <a:gridCol w="1943100"/>
                <a:gridCol w="1512887"/>
                <a:gridCol w="1511300"/>
                <a:gridCol w="1428750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</a:tr>
              <a:tr h="6381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Índex de </a:t>
                      </a:r>
                      <a:r>
                        <a:rPr kumimoji="0" lang="es-E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Margalef</a:t>
                      </a: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2.69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</a:tbl>
          </a:graphicData>
        </a:graphic>
      </p:graphicFrame>
      <p:grpSp>
        <p:nvGrpSpPr>
          <p:cNvPr id="30741" name="9 Grupo"/>
          <p:cNvGrpSpPr>
            <a:grpSpLocks/>
          </p:cNvGrpSpPr>
          <p:nvPr/>
        </p:nvGrpSpPr>
        <p:grpSpPr bwMode="auto">
          <a:xfrm>
            <a:off x="-19050" y="141288"/>
            <a:ext cx="2287588" cy="5845175"/>
            <a:chOff x="-19821" y="141419"/>
            <a:chExt cx="2287565" cy="5844803"/>
          </a:xfrm>
        </p:grpSpPr>
        <p:sp>
          <p:nvSpPr>
            <p:cNvPr id="9" name="8 Rectángulo"/>
            <p:cNvSpPr/>
            <p:nvPr/>
          </p:nvSpPr>
          <p:spPr>
            <a:xfrm>
              <a:off x="-19821" y="141419"/>
              <a:ext cx="228756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-771" y="4652807"/>
              <a:ext cx="2252640" cy="5047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 I  DISCUSIONS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631825"/>
            <a:ext cx="8229600" cy="58928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1747" name="5 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58813"/>
            <a:ext cx="5688013" cy="399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206625" y="5056188"/>
          <a:ext cx="6397625" cy="1008062"/>
        </p:xfrm>
        <a:graphic>
          <a:graphicData uri="http://schemas.openxmlformats.org/drawingml/2006/table">
            <a:tbl>
              <a:tblPr/>
              <a:tblGrid>
                <a:gridCol w="1944687"/>
                <a:gridCol w="1512888"/>
                <a:gridCol w="1511300"/>
                <a:gridCol w="1428750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</a:tr>
              <a:tr h="6381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Índex de Shannon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2.62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</a:tbl>
          </a:graphicData>
        </a:graphic>
      </p:graphicFrame>
      <p:grpSp>
        <p:nvGrpSpPr>
          <p:cNvPr id="31765" name="9 Grupo"/>
          <p:cNvGrpSpPr>
            <a:grpSpLocks/>
          </p:cNvGrpSpPr>
          <p:nvPr/>
        </p:nvGrpSpPr>
        <p:grpSpPr bwMode="auto">
          <a:xfrm>
            <a:off x="-19050" y="141288"/>
            <a:ext cx="2287588" cy="5845175"/>
            <a:chOff x="-19821" y="141419"/>
            <a:chExt cx="2287565" cy="5844803"/>
          </a:xfrm>
        </p:grpSpPr>
        <p:sp>
          <p:nvSpPr>
            <p:cNvPr id="9" name="8 Rectángulo"/>
            <p:cNvSpPr/>
            <p:nvPr/>
          </p:nvSpPr>
          <p:spPr>
            <a:xfrm>
              <a:off x="-19821" y="141419"/>
              <a:ext cx="228756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-771" y="4652807"/>
              <a:ext cx="1979593" cy="5047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 I  DISCUSIONS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31825"/>
            <a:ext cx="8229600" cy="452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/>
          </a:p>
        </p:txBody>
      </p:sp>
      <p:pic>
        <p:nvPicPr>
          <p:cNvPr id="32771" name="4 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795338"/>
            <a:ext cx="5688012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208213" y="5373688"/>
          <a:ext cx="6396037" cy="1008062"/>
        </p:xfrm>
        <a:graphic>
          <a:graphicData uri="http://schemas.openxmlformats.org/drawingml/2006/table">
            <a:tbl>
              <a:tblPr/>
              <a:tblGrid>
                <a:gridCol w="1943100"/>
                <a:gridCol w="1512887"/>
                <a:gridCol w="1512888"/>
                <a:gridCol w="1427162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</a:tr>
              <a:tr h="6381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Índex d’Equitat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</a:tbl>
          </a:graphicData>
        </a:graphic>
      </p:graphicFrame>
      <p:grpSp>
        <p:nvGrpSpPr>
          <p:cNvPr id="32789" name="9 Grupo"/>
          <p:cNvGrpSpPr>
            <a:grpSpLocks/>
          </p:cNvGrpSpPr>
          <p:nvPr/>
        </p:nvGrpSpPr>
        <p:grpSpPr bwMode="auto">
          <a:xfrm>
            <a:off x="-19050" y="141288"/>
            <a:ext cx="2287588" cy="5845175"/>
            <a:chOff x="-19821" y="141419"/>
            <a:chExt cx="2287565" cy="5844803"/>
          </a:xfrm>
        </p:grpSpPr>
        <p:sp>
          <p:nvSpPr>
            <p:cNvPr id="9" name="8 Rectángulo"/>
            <p:cNvSpPr/>
            <p:nvPr/>
          </p:nvSpPr>
          <p:spPr>
            <a:xfrm>
              <a:off x="-19821" y="141419"/>
              <a:ext cx="228756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-771" y="4652807"/>
              <a:ext cx="2252640" cy="5047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 I  DISCUSIONS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3 Marcador de contenido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654050"/>
            <a:ext cx="5688012" cy="4000500"/>
          </a:xfrm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2051050" y="5300663"/>
          <a:ext cx="6397625" cy="1008062"/>
        </p:xfrm>
        <a:graphic>
          <a:graphicData uri="http://schemas.openxmlformats.org/drawingml/2006/table">
            <a:tbl>
              <a:tblPr/>
              <a:tblGrid>
                <a:gridCol w="1944687"/>
                <a:gridCol w="1512888"/>
                <a:gridCol w="1511300"/>
                <a:gridCol w="1428750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</a:tr>
              <a:tr h="6381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Índex de Simpson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</a:tbl>
          </a:graphicData>
        </a:graphic>
      </p:graphicFrame>
      <p:grpSp>
        <p:nvGrpSpPr>
          <p:cNvPr id="33812" name="9 Grupo"/>
          <p:cNvGrpSpPr>
            <a:grpSpLocks/>
          </p:cNvGrpSpPr>
          <p:nvPr/>
        </p:nvGrpSpPr>
        <p:grpSpPr bwMode="auto">
          <a:xfrm>
            <a:off x="-19050" y="141288"/>
            <a:ext cx="2287588" cy="5845175"/>
            <a:chOff x="-19821" y="141419"/>
            <a:chExt cx="2287565" cy="5844803"/>
          </a:xfrm>
        </p:grpSpPr>
        <p:sp>
          <p:nvSpPr>
            <p:cNvPr id="8" name="7 Rectángulo"/>
            <p:cNvSpPr/>
            <p:nvPr/>
          </p:nvSpPr>
          <p:spPr>
            <a:xfrm>
              <a:off x="-19821" y="141419"/>
              <a:ext cx="228756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9" name="8 Rectángulo"/>
            <p:cNvSpPr/>
            <p:nvPr/>
          </p:nvSpPr>
          <p:spPr>
            <a:xfrm>
              <a:off x="-771" y="4652807"/>
              <a:ext cx="2252640" cy="5047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 I  DISCUSIONS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2 Marcador de contenido"/>
          <p:cNvSpPr>
            <a:spLocks noGrp="1"/>
          </p:cNvSpPr>
          <p:nvPr>
            <p:ph idx="1"/>
          </p:nvPr>
        </p:nvSpPr>
        <p:spPr>
          <a:xfrm>
            <a:off x="1835150" y="620713"/>
            <a:ext cx="6872288" cy="5975350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s-ES" dirty="0" smtClean="0">
                <a:solidFill>
                  <a:srgbClr val="4A452A"/>
                </a:solidFill>
              </a:rPr>
              <a:t>RESULTATS GENERALS DE </a:t>
            </a:r>
          </a:p>
          <a:p>
            <a:pPr marL="0" indent="0" algn="ctr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s-ES" dirty="0" smtClean="0">
                <a:solidFill>
                  <a:srgbClr val="4A452A"/>
                </a:solidFill>
              </a:rPr>
              <a:t>L’ÀREA D’ ESTUDI</a:t>
            </a:r>
          </a:p>
          <a:p>
            <a:pPr eaLnBrk="1" hangingPunct="1">
              <a:defRPr/>
            </a:pPr>
            <a:endParaRPr lang="es-ES" dirty="0" smtClean="0">
              <a:solidFill>
                <a:srgbClr val="4A452A"/>
              </a:solidFill>
            </a:endParaRPr>
          </a:p>
          <a:p>
            <a:pPr eaLnBrk="1" hangingPunct="1">
              <a:defRPr/>
            </a:pPr>
            <a:endParaRPr lang="es-ES" dirty="0" smtClean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411413" y="3213100"/>
          <a:ext cx="6096000" cy="12858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56184"/>
                <a:gridCol w="1391816"/>
                <a:gridCol w="1524000"/>
                <a:gridCol w="1524000"/>
              </a:tblGrid>
              <a:tr h="914852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Índex</a:t>
                      </a:r>
                      <a:r>
                        <a:rPr lang="es-ES" sz="1800" baseline="0" dirty="0" smtClean="0"/>
                        <a:t> de </a:t>
                      </a:r>
                      <a:r>
                        <a:rPr lang="es-ES" sz="1800" baseline="0" dirty="0" err="1" smtClean="0"/>
                        <a:t>Margalef</a:t>
                      </a:r>
                      <a:endParaRPr lang="ca-ES" sz="1800" dirty="0"/>
                    </a:p>
                  </a:txBody>
                  <a:tcPr marT="45743" marB="457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Índex de</a:t>
                      </a:r>
                      <a:r>
                        <a:rPr lang="es-ES" sz="1800" baseline="0" dirty="0" smtClean="0"/>
                        <a:t> Shannon-</a:t>
                      </a:r>
                      <a:r>
                        <a:rPr lang="es-ES" sz="1800" baseline="0" dirty="0" err="1" smtClean="0"/>
                        <a:t>Winer</a:t>
                      </a:r>
                      <a:endParaRPr lang="ca-ES" sz="1800" dirty="0"/>
                    </a:p>
                  </a:txBody>
                  <a:tcPr marT="45743" marB="457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Índex </a:t>
                      </a:r>
                      <a:r>
                        <a:rPr lang="es-ES" sz="1800" dirty="0" err="1" smtClean="0"/>
                        <a:t>d’Equitat</a:t>
                      </a:r>
                      <a:endParaRPr lang="ca-ES" sz="1800" dirty="0"/>
                    </a:p>
                  </a:txBody>
                  <a:tcPr marT="45743" marB="457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 Índex de Simpson</a:t>
                      </a:r>
                      <a:endParaRPr lang="ca-ES" sz="1800" dirty="0"/>
                    </a:p>
                  </a:txBody>
                  <a:tcPr marT="45743" marB="45743"/>
                </a:tc>
              </a:tr>
              <a:tr h="371023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3.67</a:t>
                      </a:r>
                      <a:endParaRPr lang="ca-ES" sz="1800" dirty="0"/>
                    </a:p>
                  </a:txBody>
                  <a:tcPr marT="45743" marB="457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3.80</a:t>
                      </a:r>
                      <a:endParaRPr lang="ca-ES" sz="1800" dirty="0"/>
                    </a:p>
                  </a:txBody>
                  <a:tcPr marT="45743" marB="457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0.81</a:t>
                      </a:r>
                      <a:endParaRPr lang="ca-ES" sz="1800" dirty="0"/>
                    </a:p>
                  </a:txBody>
                  <a:tcPr marT="45743" marB="457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0.11</a:t>
                      </a:r>
                      <a:endParaRPr lang="ca-ES" sz="1800" dirty="0"/>
                    </a:p>
                  </a:txBody>
                  <a:tcPr marT="45743" marB="45743"/>
                </a:tc>
              </a:tr>
            </a:tbl>
          </a:graphicData>
        </a:graphic>
      </p:graphicFrame>
      <p:grpSp>
        <p:nvGrpSpPr>
          <p:cNvPr id="34836" name="9 Grupo"/>
          <p:cNvGrpSpPr>
            <a:grpSpLocks/>
          </p:cNvGrpSpPr>
          <p:nvPr/>
        </p:nvGrpSpPr>
        <p:grpSpPr bwMode="auto">
          <a:xfrm>
            <a:off x="-19050" y="141288"/>
            <a:ext cx="2287588" cy="5845175"/>
            <a:chOff x="-19821" y="141419"/>
            <a:chExt cx="2287565" cy="5844803"/>
          </a:xfrm>
        </p:grpSpPr>
        <p:sp>
          <p:nvSpPr>
            <p:cNvPr id="13" name="12 Rectángulo"/>
            <p:cNvSpPr/>
            <p:nvPr/>
          </p:nvSpPr>
          <p:spPr>
            <a:xfrm>
              <a:off x="-19821" y="141419"/>
              <a:ext cx="228756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-771" y="4652807"/>
              <a:ext cx="2252640" cy="5047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 I  DISCUSIONS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2 Marcador de contenido"/>
          <p:cNvSpPr>
            <a:spLocks noGrp="1"/>
          </p:cNvSpPr>
          <p:nvPr>
            <p:ph idx="1"/>
          </p:nvPr>
        </p:nvSpPr>
        <p:spPr>
          <a:xfrm>
            <a:off x="1835150" y="549275"/>
            <a:ext cx="6851650" cy="1295400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s-ES" dirty="0" smtClean="0">
                <a:solidFill>
                  <a:srgbClr val="4A452A"/>
                </a:solidFill>
              </a:rPr>
              <a:t>RESULTATS COMPARATIUS DE </a:t>
            </a:r>
          </a:p>
          <a:p>
            <a:pPr marL="0" indent="0" algn="ctr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s-ES" dirty="0" smtClean="0">
                <a:solidFill>
                  <a:srgbClr val="4A452A"/>
                </a:solidFill>
              </a:rPr>
              <a:t>LES TRES PARCEL·LES</a:t>
            </a:r>
          </a:p>
          <a:p>
            <a:pPr eaLnBrk="1" hangingPunct="1">
              <a:defRPr/>
            </a:pPr>
            <a:endParaRPr lang="es-ES" dirty="0" smtClean="0"/>
          </a:p>
        </p:txBody>
      </p:sp>
      <p:graphicFrame>
        <p:nvGraphicFramePr>
          <p:cNvPr id="60465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60058"/>
              </p:ext>
            </p:extLst>
          </p:nvPr>
        </p:nvGraphicFramePr>
        <p:xfrm>
          <a:off x="2411413" y="2670175"/>
          <a:ext cx="6048376" cy="3567124"/>
        </p:xfrm>
        <a:graphic>
          <a:graphicData uri="http://schemas.openxmlformats.org/drawingml/2006/table">
            <a:tbl>
              <a:tblPr/>
              <a:tblGrid>
                <a:gridCol w="1101671"/>
                <a:gridCol w="936579"/>
                <a:gridCol w="854033"/>
                <a:gridCol w="965153"/>
                <a:gridCol w="963565"/>
                <a:gridCol w="1227375"/>
              </a:tblGrid>
              <a:tr h="549152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Comparació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de 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Diversitats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(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Hutchenson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)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Quocient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de Similitud de 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Jacard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</a:tr>
              <a:tr h="11886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Comparació entre parcel·les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g.l.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</a:t>
                      </a:r>
                      <a:r>
                        <a:rPr kumimoji="0" lang="es-ES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0.05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Hipòtesis acceptada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</a:tr>
              <a:tr h="5491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1-2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6.237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8.346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1.860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</a:t>
                      </a:r>
                      <a:r>
                        <a:rPr kumimoji="0" lang="es-ES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0.095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6400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1-3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7.898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622.538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1.645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</a:t>
                      </a:r>
                      <a:r>
                        <a:rPr kumimoji="0" lang="es-E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0.423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  <a:tr h="6400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2-3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3.821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9.117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1.833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</a:t>
                      </a:r>
                      <a:r>
                        <a:rPr kumimoji="0" lang="es-ES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0.111</a:t>
                      </a:r>
                    </a:p>
                  </a:txBody>
                  <a:tcPr marL="91436" marR="91436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  <p:grpSp>
        <p:nvGrpSpPr>
          <p:cNvPr id="35885" name="9 Grupo"/>
          <p:cNvGrpSpPr>
            <a:grpSpLocks/>
          </p:cNvGrpSpPr>
          <p:nvPr/>
        </p:nvGrpSpPr>
        <p:grpSpPr bwMode="auto">
          <a:xfrm>
            <a:off x="-19050" y="141288"/>
            <a:ext cx="2287588" cy="5845175"/>
            <a:chOff x="-19821" y="141419"/>
            <a:chExt cx="2287565" cy="5844803"/>
          </a:xfrm>
        </p:grpSpPr>
        <p:sp>
          <p:nvSpPr>
            <p:cNvPr id="10" name="9 Rectángulo"/>
            <p:cNvSpPr/>
            <p:nvPr/>
          </p:nvSpPr>
          <p:spPr>
            <a:xfrm>
              <a:off x="-19821" y="141419"/>
              <a:ext cx="228756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-771" y="4652807"/>
              <a:ext cx="2252640" cy="5047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 I  DISCUSIONS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Título"/>
          <p:cNvSpPr>
            <a:spLocks noGrp="1"/>
          </p:cNvSpPr>
          <p:nvPr>
            <p:ph type="title" idx="4294967295"/>
          </p:nvPr>
        </p:nvSpPr>
        <p:spPr>
          <a:xfrm>
            <a:off x="1692275" y="274638"/>
            <a:ext cx="6994525" cy="1143000"/>
          </a:xfrm>
        </p:spPr>
        <p:txBody>
          <a:bodyPr/>
          <a:lstStyle/>
          <a:p>
            <a:pPr eaLnBrk="1" hangingPunct="1"/>
            <a:r>
              <a:rPr lang="es-ES" sz="4000" smtClean="0">
                <a:solidFill>
                  <a:srgbClr val="4A452A"/>
                </a:solidFill>
              </a:rPr>
              <a:t>Resultats del treball de camp</a:t>
            </a:r>
          </a:p>
        </p:txBody>
      </p:sp>
      <p:pic>
        <p:nvPicPr>
          <p:cNvPr id="31748" name="Picture 8" descr="t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4365625"/>
            <a:ext cx="2782888" cy="2087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1749" name="Picture 11" descr="tn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4365625"/>
            <a:ext cx="2784475" cy="2087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1750" name="Picture 13" descr="tn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8400" y="1727200"/>
            <a:ext cx="3130550" cy="234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grpSp>
        <p:nvGrpSpPr>
          <p:cNvPr id="36870" name="9 Grupo"/>
          <p:cNvGrpSpPr>
            <a:grpSpLocks/>
          </p:cNvGrpSpPr>
          <p:nvPr/>
        </p:nvGrpSpPr>
        <p:grpSpPr bwMode="auto">
          <a:xfrm>
            <a:off x="-19050" y="141288"/>
            <a:ext cx="2287588" cy="5845175"/>
            <a:chOff x="-19821" y="141419"/>
            <a:chExt cx="2287565" cy="5844803"/>
          </a:xfrm>
        </p:grpSpPr>
        <p:sp>
          <p:nvSpPr>
            <p:cNvPr id="10" name="9 Rectángulo"/>
            <p:cNvSpPr/>
            <p:nvPr/>
          </p:nvSpPr>
          <p:spPr>
            <a:xfrm>
              <a:off x="-19821" y="141419"/>
              <a:ext cx="2287565" cy="58448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ÍNDEX</a:t>
              </a:r>
              <a:endPara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PRESENTACIÓ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ÀREA D’ESTUDI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MARC TEÒRIC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MATERIALS I MÈTODES</a:t>
              </a: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endParaRPr lang="es-ES" sz="1400" dirty="0">
                <a:solidFill>
                  <a:prstClr val="black"/>
                </a:solidFill>
              </a:endParaRPr>
            </a:p>
            <a:p>
              <a:pPr indent="-57150" algn="just" fontAlgn="auto">
                <a:lnSpc>
                  <a:spcPct val="35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dirty="0">
                  <a:solidFill>
                    <a:prstClr val="black"/>
                  </a:solidFill>
                </a:rPr>
                <a:t>CONCLUSIONS</a:t>
              </a:r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-771" y="4652807"/>
              <a:ext cx="1835132" cy="5047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57150" algn="just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s-ES" sz="1400" spc="-150" dirty="0">
                  <a:solidFill>
                    <a:prstClr val="black"/>
                  </a:solidFill>
                </a:rPr>
                <a:t>RESULTATS   I  DISCUSIONS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smtClean="0">
                <a:latin typeface="Tw Cen MT Condensed Extra Bold" pitchFamily="34" charset="0"/>
              </a:rPr>
              <a:t>CONCLUSIONS</a:t>
            </a:r>
          </a:p>
        </p:txBody>
      </p:sp>
      <p:pic>
        <p:nvPicPr>
          <p:cNvPr id="37891" name="Picture 6" descr="C:\Users\PiPU\AppData\Local\Temp\logofondotranks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13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188913"/>
            <a:ext cx="2268538" cy="588486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ÍNDEX</a:t>
            </a:r>
            <a:endParaRPr lang="es-E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PRESENTACIÓ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ÀREA D’ESTUDI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MARC TEÒRIC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prstClr val="black"/>
                </a:solidFill>
              </a:rPr>
              <a:t>MATERIALS I MÈTODES</a:t>
            </a:r>
          </a:p>
          <a:p>
            <a:pPr indent="-57150" algn="just" fontAlgn="auto">
              <a:lnSpc>
                <a:spcPct val="3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spc="-150" dirty="0">
                <a:solidFill>
                  <a:prstClr val="black"/>
                </a:solidFill>
              </a:rPr>
              <a:t>RESULTATS  I  DISCUSIONS</a:t>
            </a:r>
          </a:p>
          <a:p>
            <a:pPr indent="-57150" algn="just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sz="1400" dirty="0">
              <a:solidFill>
                <a:prstClr val="black"/>
              </a:solidFill>
            </a:endParaRPr>
          </a:p>
          <a:p>
            <a:pPr indent="-57150" algn="just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0" y="5373688"/>
            <a:ext cx="2268538" cy="503237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indent="-5715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prstClr val="black"/>
                </a:solidFill>
              </a:rPr>
              <a:t>CONCLUSIONS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2336800" y="333375"/>
            <a:ext cx="5907088" cy="6477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ca-ES" sz="2400" dirty="0">
                <a:solidFill>
                  <a:schemeClr val="bg2">
                    <a:lumMod val="25000"/>
                  </a:schemeClr>
                </a:solidFill>
              </a:rPr>
              <a:t>PROTECCIÓ + CONSERVACIÓ + DIVULGACIÓ</a:t>
            </a:r>
          </a:p>
        </p:txBody>
      </p:sp>
      <p:sp>
        <p:nvSpPr>
          <p:cNvPr id="4" name="Fletxa cap avall 3"/>
          <p:cNvSpPr/>
          <p:nvPr/>
        </p:nvSpPr>
        <p:spPr>
          <a:xfrm>
            <a:off x="5003800" y="1125538"/>
            <a:ext cx="288925" cy="431800"/>
          </a:xfrm>
          <a:prstGeom prst="down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6" name="5 Rectángulo"/>
          <p:cNvSpPr/>
          <p:nvPr/>
        </p:nvSpPr>
        <p:spPr>
          <a:xfrm>
            <a:off x="2413000" y="3068638"/>
            <a:ext cx="5975350" cy="3140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ca-ES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Parcel·la 1 i 3 tenen una diversitat mitjana-alta i índexs de diversitat favorables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ca-ES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pPr algn="just">
              <a:defRPr/>
            </a:pPr>
            <a:r>
              <a:rPr lang="ca-ES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Parcel·la 2 pateix la sobrepastura, problemes de desertificació i erosió. També desplaçament de la vegetació per la </a:t>
            </a:r>
            <a:r>
              <a:rPr lang="ca-ES" i="1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Larrea</a:t>
            </a:r>
            <a:r>
              <a:rPr lang="ca-ES" i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 </a:t>
            </a:r>
            <a:r>
              <a:rPr lang="ca-ES" i="1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tridentata</a:t>
            </a:r>
            <a:endParaRPr lang="ca-ES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ca-ES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pPr algn="just">
              <a:defRPr/>
            </a:pPr>
            <a:r>
              <a:rPr lang="ca-ES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Es troben 4 espècies de cactàcies dins de la NOM-059-SEMARNAT-2001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ca-ES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pPr algn="just">
              <a:defRPr/>
            </a:pPr>
            <a:r>
              <a:rPr lang="ca-ES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Falta de coneixement de la flora endèmica i en perill d’extinció</a:t>
            </a:r>
          </a:p>
        </p:txBody>
      </p:sp>
      <p:sp>
        <p:nvSpPr>
          <p:cNvPr id="11" name="10 Triángulo isósceles"/>
          <p:cNvSpPr/>
          <p:nvPr/>
        </p:nvSpPr>
        <p:spPr>
          <a:xfrm rot="5400000">
            <a:off x="2222501" y="3187700"/>
            <a:ext cx="227012" cy="134937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2" name="11 Triángulo isósceles"/>
          <p:cNvSpPr/>
          <p:nvPr/>
        </p:nvSpPr>
        <p:spPr>
          <a:xfrm rot="5400000">
            <a:off x="2185987" y="3979863"/>
            <a:ext cx="227013" cy="134938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4" name="13 Triángulo isósceles"/>
          <p:cNvSpPr/>
          <p:nvPr/>
        </p:nvSpPr>
        <p:spPr>
          <a:xfrm rot="5400000">
            <a:off x="2232025" y="5059363"/>
            <a:ext cx="227013" cy="134937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5" name="14 Triángulo isósceles"/>
          <p:cNvSpPr/>
          <p:nvPr/>
        </p:nvSpPr>
        <p:spPr>
          <a:xfrm rot="5400000">
            <a:off x="2231232" y="5923756"/>
            <a:ext cx="228600" cy="134937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38923" name="15 Rectángulo"/>
          <p:cNvSpPr>
            <a:spLocks noChangeArrowheads="1"/>
          </p:cNvSpPr>
          <p:nvPr/>
        </p:nvSpPr>
        <p:spPr bwMode="auto">
          <a:xfrm>
            <a:off x="4465638" y="1773238"/>
            <a:ext cx="1365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ca-ES" b="1" dirty="0">
                <a:solidFill>
                  <a:schemeClr val="bg2">
                    <a:lumMod val="25000"/>
                  </a:schemeClr>
                </a:solidFill>
              </a:rPr>
              <a:t>PER QUÈ?</a:t>
            </a:r>
          </a:p>
        </p:txBody>
      </p:sp>
      <p:sp>
        <p:nvSpPr>
          <p:cNvPr id="17" name="Fletxa cap avall 3"/>
          <p:cNvSpPr/>
          <p:nvPr/>
        </p:nvSpPr>
        <p:spPr>
          <a:xfrm>
            <a:off x="5003800" y="2349500"/>
            <a:ext cx="288925" cy="430213"/>
          </a:xfrm>
          <a:prstGeom prst="down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107950" y="2781300"/>
            <a:ext cx="4319588" cy="363855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3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3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GRÀCIES!</a:t>
            </a:r>
            <a:endParaRPr lang="es-E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939" name="3 Imagen" descr="http://nautilus.uaz.edu.mx/portal/logos/LogoUaz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714375"/>
            <a:ext cx="1930400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4 Imagen" descr="http://www.cetaturisme.com/catala/logo_azul_UdG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1071563"/>
            <a:ext cx="3357562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5 Imagen" descr="http://iemaz.zacatecas.gob.mx/i/Logo_IEMA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2143125"/>
            <a:ext cx="31432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2" descr="http://ice.uaz.edu.mx/image/image_gallery?uuid=c6d3ea64-c2de-47e2-9d9c-d4697a8ff1fe&amp;groupId=54316&amp;t=13164544658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143125"/>
            <a:ext cx="192881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AutoShape 6" descr="data:image/jpeg;base64,/9j/4AAQSkZJRgABAQAAAQABAAD/2wCEAAkGBhAREBQUEhQVFBQTERgWFRgXGR4bFRYZHxcdGBcXGRQYGycfGxslGRoeHy8hJCc1LC4sGiA0NzwqQS0rLSkBCQoKDgwOGg8PGiodHiUqLyk1KS0sKSwpKjAqKSopLzUqLy8sLCo1LCwsLCopLSw1KS8sNSwsLC4sKSksLSksKf/AABEIAGwAkAMBIgACEQEDEQH/xAAcAAEAAgMBAQEAAAAAAAAAAAAABQYDBAcCAQj/xAA3EAACAQMCBAUCBAQGAwAAAAABAgMABBESIQUGMUEHEyJRYTKBFCNCkSRDcaFykqKxweEVM4L/xAAaAQEAAwEBAQAAAAAAAAAAAAAAAQIDBQQG/8QAKBEAAgEDAwMDBQEAAAAAAAAAAAECAxESITFBBFGRYYHwIjNSsfET/9oADAMBAAIRAxEAPwDuNKUoBSlKAUpSgFKxT3CoMscCqnzD4gQ2y5Z0jXsWO7f4VHqb7CpSb0QLjSuH3/jfFk6POf5AVV/1Nn+1YrPxwjz6hOvz6WA/Yg16F0tX8SMkd1pVE5b8SoLn6JFk9x0kHyYzv+2audrepIuVOa88ouLsyTYpSlQBSlKAUpSgFKUoBSlKAVinmCKWPQVlqt83cXSGN3f/ANcMTSyD3A6J/wDTEL96JNuyBR/EzxG/DDQmGncZRT9Ma9pHHcnsv3NcTZrm9n/mTzOe2WY/YdB/YVOcB4Dd8cv3Od3bzJpD9Mak42Hf2Vfj4JrqdjxLhHC7hOHQtokkUrLcDBZJdtAkcjGTk7fSu2Rvt2Y49MsYq8jN6nHuL8oy2aA3TpHIwysIOuXHuwX0oP6nPsDUVw7h8k8qRRjU8jBVHTJPyam+fuXbuzvZFui0jOS6ynpKM/UPY9iO37VE8FtbiW4jW2DNMXHlhfq1A5BHtjrntXujJuGV78+hUu3GPB+/tUE1u4mZAGYRgrKpxklN/Vg9MEH4qxeGniS8sggnOJ+iN0E2P0MOgk9j3/3vXCOYUWZLO6nha98rXIEwqBsgCMEndznVgexOBsK494w21vBxQtbOBIVV5Qm3ly565HRiMN8GubCT6hunU34ZbbU/SNldiRQwrYqjeHHMv4u2hmPWQFJR7Spsxx2DDDfc1ea5kouLcWaClKVUClKUApSlAKUpQA1yjxnvSvD7jH8y4hi+w1SEffArq9ct8XODyz2U6RI0jpcQyhUUsxHqRiFAycZrahZVIt9yHscJ4Lx65s5DJbyNE5QoSvdSMEf8j2IzWi7kkknJJySepPck1kubSSM4kRkPswKn9iKlOXuVpLwSsHjhihQNJLKSsa5OFUsFJ1E9Nuxr6NuMfqfkxOgcl8bi4zbf+LvsmZFLWk+MuuB0Y/A99mXY4IBPy6vIuXLXyYlDcVnU+bJ9SwpkhdB+QAQPu3QCt67gg4BwnVCFubq+Qxm4X1QqCPUFkG2BnYdWIyemBo8KvIuYbQWtwwTiVuh/Dyn+eo3Kse59/wDMP1CuZu3Jfbv89i5yuadnYuzFmY6ixOSSd8k9znvXh3JJJJJJySep+TW7LwS4W4NuYn89WKmMKS+R2Cjr77dt62X5SvVzrgeLAz+biL9jKVz9q6eUFyih0rwLvT5F0naO4gkX+rh0b+yiu6g1xnwe5Zlt7eWSQp/EzQqgR1cgR62bUUJAPqG2c7dq7MBXz/VNOrJo2Wx9pSleYkUpSgFKUoBSlKAVA8w2p3IZow8bRs67MmoYDg+6nB+1T1Y7iEOpU9DQH5fvOZ7yGWaz4mZLqLXokR3OtCDkSwufpbG47EHeprmTjsd9arZ8KKRwRjUbYqY55iBnOokrKwwWwDqPscVc/ELw3S8wdQimUBUlIOhl7JJjfbsw/pXO4+SPwkwLfj3kicEfhrVhgjcFZ3OMfIWuxTqUppSWjXBnZorvL/Mj22qN1M1tKCJYCxVH2OGBAOl1O4YDORWWBLZXjmtrprd1bVplVi0bA7FZokw47/SPbBq0cXu5ppQ68ELHGHeaKUyS+7N5ehVY9yBn5qPTltZXzJw29twN8QKzo3fTiUakz01Bjj2r05rdq3j9FSzc/wDiDFPw9XtQUlnm8mWfQEklWJEZiCvqCl3XCk9jXKMySuPqd2IAzlmYk4AGdyc7Vd7y2upREh4Q4jhDCNF85V9Rzl/V6mO2WyCcfGBf+RuSQrJNLawRXIJ0CLViFSOr6nYGT2x07msVUh08P4Wtcsnh1y1+EtoYTjMQLSkdDM+7jPfTsv2NXeteztRGoUVsVxZScm2zQUpSoApSlAKVhu7tIo2kkYKiKWZj0CgZJP2qDl5sjMkSgtFmZkcSxOCQITLhW2C+nDZOdlYdekpN7AsVKraeIFiVZg7NpeJcKpZj5p0xEBc7MRj474rKvO1sY9aiVj+bqQRsZV8pgspaPqNLED5yMZqcZdgT+aVW4+bokEzOXcRzyIAsLAoEiEjBiSc4XLats5AAz13bLme3mm8qPU5AUlgPSNUYlTJ6jKEEEjB6daYsElcW6uMMMiq/xTlXWhQetD+kkjH+FlIYfY144/zUUeNIMki9hgmYrlF1kak1ZGG0sDnB6gVvcJ5ttrmQxxMWITWD+ll1aSQQTjfscHBB6UtJag55xDwsVjs97H8JNqX/AF7/AN6wWvhIM7zXz/BkCj9wCavNtzf5YuTcBmEN3NGDGmyxpGshLnOBsTuTucAVIcZ5kWGCGVEaVZ5YkTT7SEaWwcdj0+RW/wDrWWlytkQ/AOQ47f6QU9yXZ5CPbW5OPtirZa2aRjCjFV1ec4YvO8xndhcyoqaAjARorOoy3rADAhup1gAVll56gBfEVwyxW6Tuyx+lY2RnUnJByQp2xnNYtSe5JZKVW5eeoURJJIp40k0kM6gDDOEU51bkls6R6sAkgVN396IYnkIJEaM5AxkhRk4yeuBVWmiTZpUTwnmOK5dkRXBWGGbLAAFJQxTG/X0nI7V44dzTFNcNbhXWRUZ8NgEqr+WTpBJXcgjUBkEEUxYJmlQ0HMga7/DeVIG0M5Y6dIQNpVmw2pQxzpyMnBPQVM5o1YEZx+3imt5YJdemaNkbQpJAIxkEA796rVzwzzVhFxPcTeU7E/wxXWrRPCVwo2ysjEnqTjpjFXZxttVPHLnEsLqu8kafVk5zpYMQfL2zkH7fNWg/WxBpnh+YEhee7kEUkLRk2x2ELh0BCqNTEqAWPYbYrEnDlSTzYpL1JPNmZmW1JBSV1d49LKRsygq3UfNTUHCOIqXMlyXBjcBUwGDFAFKlgACGGRk43Pxj1c8Fv2MZW6KFY0D+xfLmRtONwSygD2Qe9Xvxf54BXrvhUTmTLX2mSd5WX8MSp1RCIghlIJCqCGO4OT32z8OtYYpYJSl6728YjU/hSrFRGI9DMijUm2rSf1b/ABUjPytfMhU3eQ64cEMQcx6COvTPq7HJ+N/l7wHiQUlLlnbWNIB0YXUCck5GdIxnHfoelTdPkEddW8Tys6jiCI91HctGLbK+amnDBmQsAdAyM9tsVtcBnW0GlV4lJEgIhjaD0xKTnTlQC+BsNROBU7wDhNxAX82YSKVUKoXAQgsSevcMB0/TUk0DGVX1sFCFTHtoYkghycasjGBg43NUc+AUC74dFIXJTiX5k8srAW66cyRiJgAV7KPS3UZO+5reupEe0ht/J4gPIMTJIIF16oiChII0npuMVM8w8Mu5pYvJlMUYVw5B7krjKggnYEbH9XUYFaknKVyXVjdsSqld1OSD19XmZGfTnBH0L31E2yTtdghnsV8wyonE45TcPMHWGPI1qqSJgjBQhF6jOVBzWy8Kk3B8niP8TbLA+YkJCqGAYMxyWOtsk56/ArZseVr7XrkusMJdiQWZkEgfGQ4CggYIAweuNhVqu7YuFAd48OrZTGSAclDkH0noe+OmKSn7got9wpJlRWi4kNFssG0cW6q4dWwejalGSuMgAHOBUpaX0uidJoL2VZnfAZUykbKF0Bgw26n41dTVnv7dpInRWKMykBhuVPvjI/3H2qH4jy/cSxxqtyY9AcEqreoEYGfzc5Xc7k9R/UxnfRggeG8OEGSi8RDeXBGWPlA6IWPlrgEDBBKk9SCa923AlRiyLxFGMcyAjy8qJZBK2Dn6g4yCcn3zW4vI0mosbp9W2DhsgB9YX1SHUu52PxjG+fQ5Lm9ObuRioXrrOSDnJBlx13/62q2S7gxwcJ/MnZTfK0zEyEGMMGKaU9Q3AVfpB2HWrRaTEjGl1wOr4yf2PWqyOR5cN/GS5YEEjUDnCqCSJMkgLjcnY9u9siXAAJzt19/ms5NA90pSqEivlfaUApSlAKUpQHyvtKUApSlAKUpQClKUApSlAf/Z"/>
          <p:cNvSpPr>
            <a:spLocks noChangeAspect="1" noChangeArrowheads="1"/>
          </p:cNvSpPr>
          <p:nvPr/>
        </p:nvSpPr>
        <p:spPr bwMode="auto">
          <a:xfrm>
            <a:off x="63500" y="-496888"/>
            <a:ext cx="1371600" cy="1028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a-ES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39944" name="Picture 8" descr="http://photos-c.ak.fbcdn.net/hphotos-ak-ash4/312175_10150303102480683_269277160682_8335105_366872591_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428625"/>
            <a:ext cx="1857375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9" descr="C:\Users\PiPU\Pictures\MEXIC\Zacatecas\IMGP101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35413" y="3148013"/>
            <a:ext cx="4503737" cy="3376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2249</TotalTime>
  <Words>938</Words>
  <Application>Microsoft Office PowerPoint</Application>
  <PresentationFormat>Presentación en pantalla (4:3)</PresentationFormat>
  <Paragraphs>422</Paragraphs>
  <Slides>36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36</vt:i4>
      </vt:variant>
    </vt:vector>
  </HeadingPairs>
  <TitlesOfParts>
    <vt:vector size="39" baseType="lpstr">
      <vt:lpstr>Tema de Office</vt:lpstr>
      <vt:lpstr>1_Tema de Office</vt:lpstr>
      <vt:lpstr>2_Tema de Office</vt:lpstr>
      <vt:lpstr>Presentación de PowerPoint</vt:lpstr>
      <vt:lpstr>PRESENTACIÓ</vt:lpstr>
      <vt:lpstr>Presentación de PowerPoint</vt:lpstr>
      <vt:lpstr>Les Àrees Naturals Protegides  a l’Estat de Zacatecas</vt:lpstr>
      <vt:lpstr>Presentación de PowerPoint</vt:lpstr>
      <vt:lpstr>Objetius</vt:lpstr>
      <vt:lpstr>ÀREA D’ESTUDI</vt:lpstr>
      <vt:lpstr>Situació geogràfica</vt:lpstr>
      <vt:lpstr>Usos del sòl i vegetació</vt:lpstr>
      <vt:lpstr>Geologia i Edafologia</vt:lpstr>
      <vt:lpstr>Hidrologia</vt:lpstr>
      <vt:lpstr>Climatologia</vt:lpstr>
      <vt:lpstr>Aspectes socio-econòmics</vt:lpstr>
      <vt:lpstr>MARC TEÒRIC</vt:lpstr>
      <vt:lpstr>Proposta pel decret d’Àrea Natural Protegida del Desert Zacatecà</vt:lpstr>
      <vt:lpstr>Diversitat de cactàcies</vt:lpstr>
      <vt:lpstr>Elements clau per la conservació</vt:lpstr>
      <vt:lpstr>MATERIALS I MÈTODES</vt:lpstr>
      <vt:lpstr>Treball de camp</vt:lpstr>
      <vt:lpstr>Presentación de PowerPoint</vt:lpstr>
      <vt:lpstr>Presentación de PowerPoint</vt:lpstr>
      <vt:lpstr>Anàlisis de dades</vt:lpstr>
      <vt:lpstr>RESULTATS I DISCUSIONS</vt:lpstr>
      <vt:lpstr>Resultats del treball de camp</vt:lpstr>
      <vt:lpstr>Presentación de PowerPoint</vt:lpstr>
      <vt:lpstr>Presentación de PowerPoint</vt:lpstr>
      <vt:lpstr>Resultats de l’anàlisis de 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Resultats del treball de camp</vt:lpstr>
      <vt:lpstr>CONCLUSIONS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Diversidad y riqueza de cactáceas en tres sitios del polígono de propuesta de ANP Desierto Zacatecano en el Estado de Zacatecas, México</dc:title>
  <dc:creator>Gemma</dc:creator>
  <cp:lastModifiedBy>PiPU</cp:lastModifiedBy>
  <cp:revision>147</cp:revision>
  <dcterms:created xsi:type="dcterms:W3CDTF">2012-02-28T00:52:42Z</dcterms:created>
  <dcterms:modified xsi:type="dcterms:W3CDTF">2012-06-29T08:24:24Z</dcterms:modified>
</cp:coreProperties>
</file>